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Lst>
  <p:notesMasterIdLst>
    <p:notesMasterId r:id="rId15"/>
  </p:notesMasterIdLst>
  <p:handoutMasterIdLst>
    <p:handoutMasterId r:id="rId16"/>
  </p:handoutMasterIdLst>
  <p:sldIdLst>
    <p:sldId id="368" r:id="rId2"/>
    <p:sldId id="369" r:id="rId3"/>
    <p:sldId id="433" r:id="rId4"/>
    <p:sldId id="436" r:id="rId5"/>
    <p:sldId id="416" r:id="rId6"/>
    <p:sldId id="417" r:id="rId7"/>
    <p:sldId id="418" r:id="rId8"/>
    <p:sldId id="435" r:id="rId9"/>
    <p:sldId id="426" r:id="rId10"/>
    <p:sldId id="427" r:id="rId11"/>
    <p:sldId id="428" r:id="rId12"/>
    <p:sldId id="421" r:id="rId13"/>
    <p:sldId id="434" r:id="rId1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2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FF00"/>
    <a:srgbClr val="00B050"/>
    <a:srgbClr val="493C87"/>
    <a:srgbClr val="FF9933"/>
    <a:srgbClr val="D2ECB6"/>
    <a:srgbClr val="E703C6"/>
    <a:srgbClr val="588824"/>
    <a:srgbClr val="69A12B"/>
    <a:srgbClr val="302F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26" autoAdjust="0"/>
    <p:restoredTop sz="95974" autoAdjust="0"/>
  </p:normalViewPr>
  <p:slideViewPr>
    <p:cSldViewPr snapToGrid="0" snapToObjects="1">
      <p:cViewPr varScale="1">
        <p:scale>
          <a:sx n="165" d="100"/>
          <a:sy n="165" d="100"/>
        </p:scale>
        <p:origin x="100" y="304"/>
      </p:cViewPr>
      <p:guideLst>
        <p:guide orient="horz" pos="2160"/>
        <p:guide pos="2880"/>
        <p:guide orient="horz" pos="1620"/>
      </p:guideLst>
    </p:cSldViewPr>
  </p:slideViewPr>
  <p:notesTextViewPr>
    <p:cViewPr>
      <p:scale>
        <a:sx n="100" d="100"/>
        <a:sy n="100" d="100"/>
      </p:scale>
      <p:origin x="0" y="0"/>
    </p:cViewPr>
  </p:notesTextViewPr>
  <p:sorterViewPr>
    <p:cViewPr>
      <p:scale>
        <a:sx n="70" d="100"/>
        <a:sy n="70" d="100"/>
      </p:scale>
      <p:origin x="0" y="0"/>
    </p:cViewPr>
  </p:sorterViewPr>
  <p:notesViewPr>
    <p:cSldViewPr snapToGrid="0" snapToObjects="1">
      <p:cViewPr varScale="1">
        <p:scale>
          <a:sx n="104" d="100"/>
          <a:sy n="104" d="100"/>
        </p:scale>
        <p:origin x="3480"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B06B379-AE68-4EE5-941B-C02E4832D84E}" type="datetimeFigureOut">
              <a:rPr lang="en-US" smtClean="0"/>
              <a:t>5/21/2019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D4F716E-3CA7-43DE-B871-959FD865C350}" type="slidenum">
              <a:rPr lang="en-US" smtClean="0"/>
              <a:t>‹#›</a:t>
            </a:fld>
            <a:endParaRPr lang="en-US"/>
          </a:p>
        </p:txBody>
      </p:sp>
    </p:spTree>
    <p:extLst>
      <p:ext uri="{BB962C8B-B14F-4D97-AF65-F5344CB8AC3E}">
        <p14:creationId xmlns:p14="http://schemas.microsoft.com/office/powerpoint/2010/main" val="25212525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050EB4-1C48-404E-8C64-6FEE2108F957}" type="datetimeFigureOut">
              <a:rPr lang="en-US" smtClean="0"/>
              <a:pPr/>
              <a:t>5/21/2019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CF3C55-0084-4279-BDB0-CE111019F12A}" type="slidenum">
              <a:rPr lang="en-US" smtClean="0"/>
              <a:pPr/>
              <a:t>‹#›</a:t>
            </a:fld>
            <a:endParaRPr lang="en-US"/>
          </a:p>
        </p:txBody>
      </p:sp>
    </p:spTree>
    <p:extLst>
      <p:ext uri="{BB962C8B-B14F-4D97-AF65-F5344CB8AC3E}">
        <p14:creationId xmlns:p14="http://schemas.microsoft.com/office/powerpoint/2010/main" val="421718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Project setup with ACE is relatively </a:t>
            </a:r>
            <a:r>
              <a:rPr lang="en-US" dirty="0" err="1"/>
              <a:t>straighforward</a:t>
            </a:r>
            <a:r>
              <a:rPr lang="en-US" dirty="0"/>
              <a:t>.</a:t>
            </a:r>
            <a:r>
              <a:rPr lang="en-US" baseline="0" dirty="0"/>
              <a:t> The </a:t>
            </a:r>
            <a:r>
              <a:rPr lang="en-US" dirty="0"/>
              <a:t>IP Configuration</a:t>
            </a:r>
            <a:r>
              <a:rPr lang="en-US" baseline="0" dirty="0"/>
              <a:t> tool allows the user to generate RTL and constraints for any of the library functions ranging from simple RAM memory or shift register wrappers to highly complex logic such as DSP-based FIR filters. The synthesized design goes through ACE design flow which includes place and route, timing analysis and </a:t>
            </a:r>
            <a:r>
              <a:rPr lang="en-US" baseline="0" dirty="0" err="1"/>
              <a:t>bitstream</a:t>
            </a:r>
            <a:r>
              <a:rPr lang="en-US" baseline="0" dirty="0"/>
              <a:t> generation.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
            </a:r>
            <a:br>
              <a:rPr lang="en-US" baseline="0" dirty="0"/>
            </a:br>
            <a:r>
              <a:rPr lang="en-US" baseline="0" dirty="0"/>
              <a:t>The </a:t>
            </a:r>
            <a:r>
              <a:rPr lang="en-US" baseline="0" dirty="0" err="1"/>
              <a:t>floorplanner</a:t>
            </a:r>
            <a:r>
              <a:rPr lang="en-US" baseline="0" dirty="0"/>
              <a:t> perspective provides an interactive feature set to analyze and optimize the place and route of a design and included design search, selection and highlighting tools for design analysis. </a:t>
            </a:r>
            <a:endParaRPr lang="en-US" dirty="0"/>
          </a:p>
          <a:p>
            <a:endParaRPr lang="en-US" baseline="0" dirty="0"/>
          </a:p>
          <a:p>
            <a:r>
              <a:rPr lang="en-US" baseline="0" dirty="0"/>
              <a:t>A user can analyze his design in hardware using real-time system in-debugger inside ACE called Snapshot. When trigger conditions are met, Snapshot relays information for monitoring signals from the FPGA through JTAG. ACE displays this information in the waveform viewer and can be saved in standard .</a:t>
            </a:r>
            <a:r>
              <a:rPr lang="en-US" baseline="0" dirty="0" err="1"/>
              <a:t>vcd</a:t>
            </a:r>
            <a:r>
              <a:rPr lang="en-US" baseline="0" dirty="0"/>
              <a:t> format. </a:t>
            </a:r>
          </a:p>
        </p:txBody>
      </p:sp>
      <p:sp>
        <p:nvSpPr>
          <p:cNvPr id="4" name="Slide Number Placeholder 3"/>
          <p:cNvSpPr>
            <a:spLocks noGrp="1"/>
          </p:cNvSpPr>
          <p:nvPr>
            <p:ph type="sldNum" sz="quarter" idx="10"/>
          </p:nvPr>
        </p:nvSpPr>
        <p:spPr/>
        <p:txBody>
          <a:bodyPr/>
          <a:lstStyle/>
          <a:p>
            <a:fld id="{3D5C3592-84EF-4E93-BA4D-22EE236DFEC7}" type="slidenum">
              <a:rPr lang="en-US" smtClean="0"/>
              <a:pPr/>
              <a:t>3</a:t>
            </a:fld>
            <a:endParaRPr lang="en-US"/>
          </a:p>
        </p:txBody>
      </p:sp>
    </p:spTree>
    <p:extLst>
      <p:ext uri="{BB962C8B-B14F-4D97-AF65-F5344CB8AC3E}">
        <p14:creationId xmlns:p14="http://schemas.microsoft.com/office/powerpoint/2010/main" val="1435811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625718-E4A1-4619-BBAF-72BF21E52B2B}" type="slidenum">
              <a:rPr lang="en-US" smtClean="0"/>
              <a:t>4</a:t>
            </a:fld>
            <a:endParaRPr lang="en-US"/>
          </a:p>
        </p:txBody>
      </p:sp>
    </p:spTree>
    <p:extLst>
      <p:ext uri="{BB962C8B-B14F-4D97-AF65-F5344CB8AC3E}">
        <p14:creationId xmlns:p14="http://schemas.microsoft.com/office/powerpoint/2010/main" val="19089547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96" y="685801"/>
            <a:ext cx="7155800" cy="2519390"/>
          </a:xfrm>
          <a:prstGeom prst="rect">
            <a:avLst/>
          </a:prstGeom>
        </p:spPr>
      </p:pic>
      <p:sp>
        <p:nvSpPr>
          <p:cNvPr id="2" name="Title 1"/>
          <p:cNvSpPr>
            <a:spLocks noGrp="1"/>
          </p:cNvSpPr>
          <p:nvPr>
            <p:ph type="ctrTitle"/>
          </p:nvPr>
        </p:nvSpPr>
        <p:spPr>
          <a:xfrm>
            <a:off x="0" y="776480"/>
            <a:ext cx="6858000" cy="1410182"/>
          </a:xfrm>
          <a:noFill/>
          <a:effectLst>
            <a:outerShdw blurRad="50800" dist="38100" dir="2700000" algn="tl" rotWithShape="0">
              <a:prstClr val="black">
                <a:alpha val="40000"/>
              </a:prstClr>
            </a:outerShdw>
          </a:effectLst>
        </p:spPr>
        <p:txBody>
          <a:bodyPr anchor="ctr">
            <a:normAutofit/>
          </a:bodyPr>
          <a:lstStyle>
            <a:lvl1pPr marL="342900" algn="l">
              <a:spcBef>
                <a:spcPts val="0"/>
              </a:spcBef>
              <a:defRPr sz="3000">
                <a:solidFill>
                  <a:schemeClr val="bg1"/>
                </a:solidFill>
                <a:latin typeface="+mn-lt"/>
              </a:defRPr>
            </a:lvl1pPr>
          </a:lstStyle>
          <a:p>
            <a:r>
              <a:rPr lang="en-US"/>
              <a:t>Click to edit Master title style</a:t>
            </a:r>
            <a:endParaRPr lang="en-US" dirty="0"/>
          </a:p>
        </p:txBody>
      </p:sp>
      <p:sp>
        <p:nvSpPr>
          <p:cNvPr id="3" name="Subtitle 2"/>
          <p:cNvSpPr>
            <a:spLocks noGrp="1"/>
          </p:cNvSpPr>
          <p:nvPr>
            <p:ph type="subTitle" idx="1"/>
          </p:nvPr>
        </p:nvSpPr>
        <p:spPr>
          <a:xfrm>
            <a:off x="0" y="2313161"/>
            <a:ext cx="6858000" cy="588852"/>
          </a:xfrm>
          <a:ln>
            <a:noFill/>
          </a:ln>
          <a:effectLst>
            <a:outerShdw blurRad="50800" dist="38100" dir="2700000" algn="tl" rotWithShape="0">
              <a:prstClr val="black">
                <a:alpha val="40000"/>
              </a:prstClr>
            </a:outerShdw>
          </a:effectLst>
        </p:spPr>
        <p:txBody>
          <a:bodyPr anchor="ctr">
            <a:normAutofit/>
          </a:bodyPr>
          <a:lstStyle>
            <a:lvl1pPr marL="342900" indent="0" algn="l">
              <a:buNone/>
              <a:defRPr sz="1800">
                <a:solidFill>
                  <a:schemeClr val="tx1"/>
                </a:solidFill>
                <a:effectLst/>
                <a:latin typeface="+mn-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36958" y="4457700"/>
            <a:ext cx="7543800" cy="229594"/>
          </a:xfrm>
          <a:prstGeom prst="rect">
            <a:avLst/>
          </a:prstGeom>
        </p:spPr>
      </p:pic>
    </p:spTree>
    <p:extLst>
      <p:ext uri="{BB962C8B-B14F-4D97-AF65-F5344CB8AC3E}">
        <p14:creationId xmlns:p14="http://schemas.microsoft.com/office/powerpoint/2010/main" val="87463514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
            <a:ext cx="8229600" cy="685800"/>
          </a:xfrm>
        </p:spPr>
        <p:txBody>
          <a:bodyPr/>
          <a:lstStyle>
            <a:lvl1pPr>
              <a:defRPr b="1">
                <a:solidFill>
                  <a:schemeClr val="tx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457200" y="1028700"/>
            <a:ext cx="8229600" cy="3634740"/>
          </a:xfrm>
        </p:spPr>
        <p:txBody>
          <a:bodyPr/>
          <a:lstStyle>
            <a:lvl1pPr>
              <a:lnSpc>
                <a:spcPct val="100000"/>
              </a:lnSpc>
              <a:spcBef>
                <a:spcPts val="375"/>
              </a:spcBef>
              <a:defRPr>
                <a:solidFill>
                  <a:schemeClr val="tx1"/>
                </a:solidFill>
                <a:latin typeface="+mn-lt"/>
              </a:defRPr>
            </a:lvl1pPr>
            <a:lvl2pPr>
              <a:lnSpc>
                <a:spcPct val="100000"/>
              </a:lnSpc>
              <a:spcBef>
                <a:spcPts val="375"/>
              </a:spcBef>
              <a:defRPr>
                <a:solidFill>
                  <a:schemeClr val="tx1"/>
                </a:solidFill>
                <a:latin typeface="+mn-lt"/>
              </a:defRPr>
            </a:lvl2pPr>
            <a:lvl3pPr>
              <a:lnSpc>
                <a:spcPct val="100000"/>
              </a:lnSpc>
              <a:spcBef>
                <a:spcPts val="375"/>
              </a:spcBef>
              <a:defRPr>
                <a:solidFill>
                  <a:schemeClr val="tx1"/>
                </a:solidFill>
                <a:latin typeface="+mn-lt"/>
              </a:defRPr>
            </a:lvl3pPr>
            <a:lvl4pPr>
              <a:lnSpc>
                <a:spcPct val="100000"/>
              </a:lnSpc>
              <a:spcBef>
                <a:spcPts val="375"/>
              </a:spcBef>
              <a:defRPr>
                <a:solidFill>
                  <a:schemeClr val="tx1"/>
                </a:solidFill>
                <a:latin typeface="+mn-lt"/>
              </a:defRPr>
            </a:lvl4pPr>
            <a:lvl5pPr>
              <a:lnSpc>
                <a:spcPct val="100000"/>
              </a:lnSpc>
              <a:spcBef>
                <a:spcPts val="375"/>
              </a:spcBef>
              <a:defRPr>
                <a:solidFill>
                  <a:schemeClr val="tx1"/>
                </a:solidFill>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103"/>
          <p:cNvSpPr>
            <a:spLocks noGrp="1" noChangeArrowheads="1"/>
          </p:cNvSpPr>
          <p:nvPr>
            <p:ph type="sldNum" sz="quarter" idx="10"/>
          </p:nvPr>
        </p:nvSpPr>
        <p:spPr>
          <a:xfrm>
            <a:off x="0" y="4817566"/>
            <a:ext cx="411480" cy="268784"/>
          </a:xfrm>
          <a:prstGeom prst="rect">
            <a:avLst/>
          </a:prstGeom>
        </p:spPr>
        <p:txBody>
          <a:bodyPr anchor="b"/>
          <a:lstStyle>
            <a:lvl1pPr algn="r">
              <a:defRPr sz="1050">
                <a:solidFill>
                  <a:schemeClr val="tx1">
                    <a:lumMod val="75000"/>
                    <a:lumOff val="25000"/>
                  </a:schemeClr>
                </a:solidFill>
              </a:defRPr>
            </a:lvl1pPr>
          </a:lstStyle>
          <a:p>
            <a:fld id="{3FB7B0BF-4C2A-430B-B427-4B210A416506}" type="slidenum">
              <a:rPr lang="en-US" smtClean="0"/>
              <a:pPr/>
              <a:t>‹#›</a:t>
            </a:fld>
            <a:endParaRPr lang="en-US" dirty="0"/>
          </a:p>
        </p:txBody>
      </p:sp>
    </p:spTree>
    <p:extLst>
      <p:ext uri="{BB962C8B-B14F-4D97-AF65-F5344CB8AC3E}">
        <p14:creationId xmlns:p14="http://schemas.microsoft.com/office/powerpoint/2010/main" val="303508750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49" y="1281808"/>
            <a:ext cx="6469941" cy="1540898"/>
          </a:xfrm>
          <a:prstGeom prst="rect">
            <a:avLst/>
          </a:prstGeom>
        </p:spPr>
      </p:pic>
      <p:sp>
        <p:nvSpPr>
          <p:cNvPr id="2" name="Title 1"/>
          <p:cNvSpPr>
            <a:spLocks noGrp="1"/>
          </p:cNvSpPr>
          <p:nvPr>
            <p:ph type="title"/>
          </p:nvPr>
        </p:nvSpPr>
        <p:spPr>
          <a:xfrm>
            <a:off x="0" y="1648839"/>
            <a:ext cx="6115050" cy="694995"/>
          </a:xfrm>
          <a:effectLst>
            <a:outerShdw blurRad="50800" dist="38100" dir="2700000" algn="tl" rotWithShape="0">
              <a:prstClr val="black">
                <a:alpha val="40000"/>
              </a:prstClr>
            </a:outerShdw>
          </a:effectLst>
        </p:spPr>
        <p:txBody>
          <a:bodyPr anchor="ctr"/>
          <a:lstStyle>
            <a:lvl1pPr marL="342900">
              <a:defRPr sz="2700">
                <a:solidFill>
                  <a:schemeClr val="bg1"/>
                </a:solidFill>
              </a:defRPr>
            </a:lvl1pPr>
          </a:lstStyle>
          <a:p>
            <a:r>
              <a:rPr lang="en-US"/>
              <a:t>Click to edit Master title style</a:t>
            </a:r>
            <a:endParaRPr lang="en-US"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38694" y="4704588"/>
            <a:ext cx="1194236" cy="3429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6253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
            <a:ext cx="8229600" cy="685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028700"/>
            <a:ext cx="4057650" cy="3634740"/>
          </a:xfrm>
        </p:spPr>
        <p:txBody>
          <a:bodyPr/>
          <a:lstStyle>
            <a:lvl1pPr>
              <a:spcBef>
                <a:spcPts val="375"/>
              </a:spcBef>
              <a:defRPr lang="en-US" sz="1500" kern="1200" dirty="0" smtClean="0">
                <a:solidFill>
                  <a:schemeClr val="tx1"/>
                </a:solidFill>
                <a:latin typeface="+mn-lt"/>
                <a:ea typeface="+mn-ea"/>
                <a:cs typeface="+mn-cs"/>
              </a:defRPr>
            </a:lvl1pPr>
            <a:lvl2pPr>
              <a:spcBef>
                <a:spcPts val="375"/>
              </a:spcBef>
              <a:defRPr/>
            </a:lvl2pPr>
            <a:lvl3pPr>
              <a:spcBef>
                <a:spcPts val="375"/>
              </a:spcBef>
              <a:defRPr/>
            </a:lvl3pPr>
            <a:lvl4pPr>
              <a:spcBef>
                <a:spcPts val="375"/>
              </a:spcBef>
              <a:defRPr/>
            </a:lvl4pPr>
            <a:lvl5pPr>
              <a:spcBef>
                <a:spcPts val="375"/>
              </a:spcBef>
              <a:defRPr/>
            </a:lvl5pPr>
          </a:lstStyle>
          <a:p>
            <a:pPr marL="171450" lvl="0" indent="-171450" algn="l" defTabSz="685800" rtl="0" eaLnBrk="1" latinLnBrk="0" hangingPunct="1">
              <a:lnSpc>
                <a:spcPct val="100000"/>
              </a:lnSpc>
              <a:spcBef>
                <a:spcPts val="375"/>
              </a:spcBef>
              <a:buFont typeface="Wingdings" panose="05000000000000000000" pitchFamily="2" charset="2"/>
              <a:buChar char="§"/>
            </a:pPr>
            <a:r>
              <a:rPr lang="en-US"/>
              <a:t>Edit Master text styles</a:t>
            </a:r>
          </a:p>
          <a:p>
            <a:pPr marL="171450" lvl="1" indent="-171450" algn="l" defTabSz="685800" rtl="0" eaLnBrk="1" latinLnBrk="0" hangingPunct="1">
              <a:lnSpc>
                <a:spcPct val="100000"/>
              </a:lnSpc>
              <a:spcBef>
                <a:spcPts val="375"/>
              </a:spcBef>
              <a:buFont typeface="Wingdings" panose="05000000000000000000" pitchFamily="2" charset="2"/>
              <a:buChar char="§"/>
            </a:pPr>
            <a:r>
              <a:rPr lang="en-US"/>
              <a:t>Second level</a:t>
            </a:r>
          </a:p>
          <a:p>
            <a:pPr marL="171450" lvl="2" indent="-171450" algn="l" defTabSz="685800" rtl="0" eaLnBrk="1" latinLnBrk="0" hangingPunct="1">
              <a:lnSpc>
                <a:spcPct val="100000"/>
              </a:lnSpc>
              <a:spcBef>
                <a:spcPts val="375"/>
              </a:spcBef>
              <a:buFont typeface="Wingdings" panose="05000000000000000000" pitchFamily="2" charset="2"/>
              <a:buChar char="§"/>
            </a:pPr>
            <a:r>
              <a:rPr lang="en-US"/>
              <a:t>Third level</a:t>
            </a:r>
          </a:p>
          <a:p>
            <a:pPr marL="171450" lvl="3" indent="-171450" algn="l" defTabSz="685800" rtl="0" eaLnBrk="1" latinLnBrk="0" hangingPunct="1">
              <a:lnSpc>
                <a:spcPct val="100000"/>
              </a:lnSpc>
              <a:spcBef>
                <a:spcPts val="375"/>
              </a:spcBef>
              <a:buFont typeface="Wingdings" panose="05000000000000000000" pitchFamily="2" charset="2"/>
              <a:buChar char="§"/>
            </a:pPr>
            <a:r>
              <a:rPr lang="en-US"/>
              <a:t>Fourth level</a:t>
            </a:r>
          </a:p>
          <a:p>
            <a:pPr marL="171450" lvl="4" indent="-171450" algn="l" defTabSz="685800" rtl="0" eaLnBrk="1" latinLnBrk="0" hangingPunct="1">
              <a:lnSpc>
                <a:spcPct val="100000"/>
              </a:lnSpc>
              <a:spcBef>
                <a:spcPts val="375"/>
              </a:spcBef>
              <a:buFont typeface="Wingdings" panose="05000000000000000000" pitchFamily="2" charset="2"/>
              <a:buChar char="§"/>
            </a:pPr>
            <a:r>
              <a:rPr lang="en-US"/>
              <a:t>Fifth level</a:t>
            </a:r>
            <a:endParaRPr lang="en-US" dirty="0"/>
          </a:p>
        </p:txBody>
      </p:sp>
      <p:sp>
        <p:nvSpPr>
          <p:cNvPr id="4" name="Content Placeholder 3"/>
          <p:cNvSpPr>
            <a:spLocks noGrp="1"/>
          </p:cNvSpPr>
          <p:nvPr>
            <p:ph sz="half" idx="2"/>
          </p:nvPr>
        </p:nvSpPr>
        <p:spPr>
          <a:xfrm>
            <a:off x="4629150" y="1028700"/>
            <a:ext cx="4057650" cy="3634740"/>
          </a:xfrm>
        </p:spPr>
        <p:txBody>
          <a:bodyPr/>
          <a:lstStyle>
            <a:lvl1pPr>
              <a:spcBef>
                <a:spcPts val="375"/>
              </a:spcBef>
              <a:defRPr/>
            </a:lvl1pPr>
            <a:lvl2pPr>
              <a:spcBef>
                <a:spcPts val="375"/>
              </a:spcBef>
              <a:defRPr/>
            </a:lvl2pPr>
            <a:lvl3pPr>
              <a:spcBef>
                <a:spcPts val="375"/>
              </a:spcBef>
              <a:defRPr/>
            </a:lvl3pPr>
            <a:lvl4pPr>
              <a:spcBef>
                <a:spcPts val="375"/>
              </a:spcBef>
              <a:defRPr/>
            </a:lvl4pPr>
            <a:lvl5pPr>
              <a:spcBef>
                <a:spcPts val="375"/>
              </a:spcBef>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Rectangle 103"/>
          <p:cNvSpPr>
            <a:spLocks noGrp="1" noChangeArrowheads="1"/>
          </p:cNvSpPr>
          <p:nvPr>
            <p:ph type="sldNum" sz="quarter" idx="10"/>
          </p:nvPr>
        </p:nvSpPr>
        <p:spPr>
          <a:xfrm>
            <a:off x="0" y="4817566"/>
            <a:ext cx="411480" cy="268784"/>
          </a:xfrm>
          <a:prstGeom prst="rect">
            <a:avLst/>
          </a:prstGeom>
        </p:spPr>
        <p:txBody>
          <a:bodyPr anchor="b"/>
          <a:lstStyle>
            <a:lvl1pPr algn="r">
              <a:defRPr sz="1050">
                <a:solidFill>
                  <a:schemeClr val="tx1">
                    <a:lumMod val="75000"/>
                    <a:lumOff val="25000"/>
                  </a:schemeClr>
                </a:solidFill>
              </a:defRPr>
            </a:lvl1pPr>
          </a:lstStyle>
          <a:p>
            <a:fld id="{3FB7B0BF-4C2A-430B-B427-4B210A416506}" type="slidenum">
              <a:rPr lang="en-US" smtClean="0"/>
              <a:pPr/>
              <a:t>‹#›</a:t>
            </a:fld>
            <a:endParaRPr lang="en-US"/>
          </a:p>
        </p:txBody>
      </p:sp>
    </p:spTree>
    <p:extLst>
      <p:ext uri="{BB962C8B-B14F-4D97-AF65-F5344CB8AC3E}">
        <p14:creationId xmlns:p14="http://schemas.microsoft.com/office/powerpoint/2010/main" val="763500787"/>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
            <a:ext cx="8229600" cy="685800"/>
          </a:xfrm>
        </p:spPr>
        <p:txBody>
          <a:bodyPr/>
          <a:lstStyle/>
          <a:p>
            <a:r>
              <a:rPr lang="en-US"/>
              <a:t>Click to edit Master title style</a:t>
            </a:r>
            <a:endParaRPr lang="en-US" dirty="0"/>
          </a:p>
        </p:txBody>
      </p:sp>
      <p:sp>
        <p:nvSpPr>
          <p:cNvPr id="4" name="Rectangle 103"/>
          <p:cNvSpPr>
            <a:spLocks noGrp="1" noChangeArrowheads="1"/>
          </p:cNvSpPr>
          <p:nvPr>
            <p:ph type="sldNum" sz="quarter" idx="10"/>
          </p:nvPr>
        </p:nvSpPr>
        <p:spPr>
          <a:xfrm>
            <a:off x="0" y="4817566"/>
            <a:ext cx="411480" cy="268784"/>
          </a:xfrm>
          <a:prstGeom prst="rect">
            <a:avLst/>
          </a:prstGeom>
        </p:spPr>
        <p:txBody>
          <a:bodyPr anchor="b"/>
          <a:lstStyle>
            <a:lvl1pPr algn="r">
              <a:defRPr sz="1050">
                <a:solidFill>
                  <a:schemeClr val="tx1">
                    <a:lumMod val="75000"/>
                    <a:lumOff val="25000"/>
                  </a:schemeClr>
                </a:solidFill>
              </a:defRPr>
            </a:lvl1pPr>
          </a:lstStyle>
          <a:p>
            <a:fld id="{3FB7B0BF-4C2A-430B-B427-4B210A416506}" type="slidenum">
              <a:rPr lang="en-US" smtClean="0"/>
              <a:pPr/>
              <a:t>‹#›</a:t>
            </a:fld>
            <a:endParaRPr lang="en-US"/>
          </a:p>
        </p:txBody>
      </p:sp>
    </p:spTree>
    <p:extLst>
      <p:ext uri="{BB962C8B-B14F-4D97-AF65-F5344CB8AC3E}">
        <p14:creationId xmlns:p14="http://schemas.microsoft.com/office/powerpoint/2010/main" val="3391613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1809" y="9306"/>
            <a:ext cx="8850742" cy="962244"/>
          </a:xfrm>
          <a:prstGeom prst="rect">
            <a:avLst/>
          </a:prstGeom>
        </p:spPr>
      </p:pic>
      <p:sp>
        <p:nvSpPr>
          <p:cNvPr id="2" name="Title Placeholder 1"/>
          <p:cNvSpPr>
            <a:spLocks noGrp="1"/>
          </p:cNvSpPr>
          <p:nvPr>
            <p:ph type="title"/>
          </p:nvPr>
        </p:nvSpPr>
        <p:spPr>
          <a:xfrm>
            <a:off x="457200" y="137160"/>
            <a:ext cx="8229600" cy="685800"/>
          </a:xfrm>
          <a:prstGeom prst="rect">
            <a:avLst/>
          </a:prstGeom>
          <a:effectLst>
            <a:outerShdw blurRad="50800" dist="38100" dir="2700000" algn="tl" rotWithShape="0">
              <a:prstClr val="black">
                <a:alpha val="40000"/>
              </a:prstClr>
            </a:outerShdw>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028700"/>
            <a:ext cx="8229600" cy="363474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Box 12"/>
          <p:cNvSpPr txBox="1"/>
          <p:nvPr/>
        </p:nvSpPr>
        <p:spPr>
          <a:xfrm>
            <a:off x="1549401" y="4876800"/>
            <a:ext cx="184731" cy="300082"/>
          </a:xfrm>
          <a:prstGeom prst="rect">
            <a:avLst/>
          </a:prstGeom>
          <a:noFill/>
        </p:spPr>
        <p:txBody>
          <a:bodyPr wrap="none" rtlCol="0">
            <a:spAutoFit/>
          </a:bodyPr>
          <a:lstStyle/>
          <a:p>
            <a:endParaRPr lang="en-US" sz="1350" dirty="0"/>
          </a:p>
        </p:txBody>
      </p:sp>
      <p:pic>
        <p:nvPicPr>
          <p:cNvPr id="18" name="Picture 17" descr="ACHRONIX_full_logo_tagline_black_and_green_2018_large.png"/>
          <p:cNvPicPr>
            <a:picLocks noChangeAspect="1"/>
          </p:cNvPicPr>
          <p:nvPr/>
        </p:nvPicPr>
        <p:blipFill>
          <a:blip r:embed="rId8" cstate="print"/>
          <a:stretch>
            <a:fillRect/>
          </a:stretch>
        </p:blipFill>
        <p:spPr>
          <a:xfrm>
            <a:off x="7835464" y="4705350"/>
            <a:ext cx="1194236" cy="342900"/>
          </a:xfrm>
          <a:prstGeom prst="rect">
            <a:avLst/>
          </a:prstGeom>
        </p:spPr>
      </p:pic>
    </p:spTree>
    <p:extLst>
      <p:ext uri="{BB962C8B-B14F-4D97-AF65-F5344CB8AC3E}">
        <p14:creationId xmlns:p14="http://schemas.microsoft.com/office/powerpoint/2010/main" val="395049337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Lst>
  <p:transition>
    <p:wipe dir="r"/>
  </p:transition>
  <p:hf hdr="0" ftr="0" dt="0"/>
  <p:txStyles>
    <p:titleStyle>
      <a:lvl1pPr algn="l" defTabSz="685800" rtl="0" eaLnBrk="1" latinLnBrk="0" hangingPunct="1">
        <a:lnSpc>
          <a:spcPct val="90000"/>
        </a:lnSpc>
        <a:spcBef>
          <a:spcPct val="0"/>
        </a:spcBef>
        <a:buNone/>
        <a:defRPr sz="2250" b="1" kern="1200">
          <a:solidFill>
            <a:schemeClr val="tx1"/>
          </a:solidFill>
          <a:latin typeface="+mn-lt"/>
          <a:ea typeface="+mj-ea"/>
          <a:cs typeface="+mj-cs"/>
        </a:defRPr>
      </a:lvl1pPr>
    </p:titleStyle>
    <p:bodyStyle>
      <a:lvl1pPr marL="171450" indent="-171450" algn="l" defTabSz="685800" rtl="0" eaLnBrk="1" latinLnBrk="0" hangingPunct="1">
        <a:lnSpc>
          <a:spcPct val="100000"/>
        </a:lnSpc>
        <a:spcBef>
          <a:spcPts val="375"/>
        </a:spcBef>
        <a:buFont typeface="Wingdings" panose="05000000000000000000" pitchFamily="2" charset="2"/>
        <a:buChar char="§"/>
        <a:defRPr sz="1500" kern="1200">
          <a:solidFill>
            <a:schemeClr val="tx1"/>
          </a:solidFill>
          <a:latin typeface="+mn-lt"/>
          <a:ea typeface="+mn-ea"/>
          <a:cs typeface="+mn-cs"/>
        </a:defRPr>
      </a:lvl1pPr>
      <a:lvl2pPr marL="514350" indent="-171450" algn="l" defTabSz="685800" rtl="0" eaLnBrk="1" latinLnBrk="0" hangingPunct="1">
        <a:lnSpc>
          <a:spcPct val="100000"/>
        </a:lnSpc>
        <a:spcBef>
          <a:spcPts val="375"/>
        </a:spcBef>
        <a:buFont typeface="Calibri" panose="020F0502020204030204" pitchFamily="34" charset="0"/>
        <a:buChar char="‒"/>
        <a:defRPr sz="1350" kern="1200">
          <a:solidFill>
            <a:schemeClr val="tx1"/>
          </a:solidFill>
          <a:latin typeface="+mn-lt"/>
          <a:ea typeface="+mn-ea"/>
          <a:cs typeface="+mn-cs"/>
        </a:defRPr>
      </a:lvl2pPr>
      <a:lvl3pPr marL="857250" indent="-171450" algn="l" defTabSz="685800" rtl="0" eaLnBrk="1" latinLnBrk="0" hangingPunct="1">
        <a:lnSpc>
          <a:spcPct val="100000"/>
        </a:lnSpc>
        <a:spcBef>
          <a:spcPts val="375"/>
        </a:spcBef>
        <a:buFont typeface="Arial" panose="020B0604020202020204" pitchFamily="34" charset="0"/>
        <a:buChar char="•"/>
        <a:defRPr sz="1200" kern="1200">
          <a:solidFill>
            <a:schemeClr val="tx1"/>
          </a:solidFill>
          <a:latin typeface="+mn-lt"/>
          <a:ea typeface="+mn-ea"/>
          <a:cs typeface="+mn-cs"/>
        </a:defRPr>
      </a:lvl3pPr>
      <a:lvl4pPr marL="1200150" indent="-171450" algn="l" defTabSz="685800" rtl="0" eaLnBrk="1" latinLnBrk="0" hangingPunct="1">
        <a:lnSpc>
          <a:spcPct val="100000"/>
        </a:lnSpc>
        <a:spcBef>
          <a:spcPts val="375"/>
        </a:spcBef>
        <a:buFont typeface="Wingdings" panose="05000000000000000000" pitchFamily="2" charset="2"/>
        <a:buChar char="§"/>
        <a:defRPr sz="1050" kern="1200">
          <a:solidFill>
            <a:schemeClr val="tx1"/>
          </a:solidFill>
          <a:latin typeface="+mn-lt"/>
          <a:ea typeface="+mn-ea"/>
          <a:cs typeface="+mn-cs"/>
        </a:defRPr>
      </a:lvl4pPr>
      <a:lvl5pPr marL="1543050" indent="-171450" algn="l" defTabSz="685800" rtl="0" eaLnBrk="1" latinLnBrk="0" hangingPunct="1">
        <a:lnSpc>
          <a:spcPct val="100000"/>
        </a:lnSpc>
        <a:spcBef>
          <a:spcPts val="375"/>
        </a:spcBef>
        <a:buFont typeface="Arial" panose="020B060402020202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429000" y="2114551"/>
            <a:ext cx="5105400" cy="820340"/>
          </a:xfrm>
        </p:spPr>
        <p:txBody>
          <a:bodyPr>
            <a:normAutofit fontScale="90000"/>
          </a:bodyPr>
          <a:lstStyle/>
          <a:p>
            <a:r>
              <a:rPr lang="en-US" sz="3200" dirty="0">
                <a:latin typeface="Calibri" pitchFamily="34" charset="0"/>
              </a:rPr>
              <a:t> </a:t>
            </a:r>
            <a:r>
              <a:rPr lang="en-US" sz="3600" dirty="0">
                <a:latin typeface="Calibri" pitchFamily="34" charset="0"/>
              </a:rPr>
              <a:t>     </a:t>
            </a:r>
            <a:br>
              <a:rPr lang="en-US" sz="3600" dirty="0">
                <a:latin typeface="Calibri" pitchFamily="34" charset="0"/>
              </a:rPr>
            </a:br>
            <a:r>
              <a:rPr lang="en-US" sz="3600" dirty="0">
                <a:latin typeface="Calibri" pitchFamily="34" charset="0"/>
              </a:rPr>
              <a:t/>
            </a:r>
            <a:br>
              <a:rPr lang="en-US" sz="3600" dirty="0">
                <a:latin typeface="Calibri" pitchFamily="34" charset="0"/>
              </a:rPr>
            </a:br>
            <a:endParaRPr lang="en-US" sz="3600" i="1" dirty="0">
              <a:latin typeface="Calibri" pitchFamily="34" charset="0"/>
            </a:endParaRPr>
          </a:p>
        </p:txBody>
      </p:sp>
      <p:sp>
        <p:nvSpPr>
          <p:cNvPr id="11" name="Subtitle 2"/>
          <p:cNvSpPr>
            <a:spLocks noGrp="1"/>
          </p:cNvSpPr>
          <p:nvPr>
            <p:ph type="subTitle" idx="1"/>
          </p:nvPr>
        </p:nvSpPr>
        <p:spPr>
          <a:xfrm>
            <a:off x="0" y="2232044"/>
            <a:ext cx="9144000" cy="785136"/>
          </a:xfrm>
        </p:spPr>
        <p:txBody>
          <a:bodyPr/>
          <a:lstStyle/>
          <a:p>
            <a:r>
              <a:rPr lang="en-US" dirty="0"/>
              <a:t>DAC </a:t>
            </a:r>
            <a:r>
              <a:rPr lang="en-US" dirty="0" smtClean="0"/>
              <a:t>2019</a:t>
            </a:r>
            <a:endParaRPr lang="en-US" dirty="0"/>
          </a:p>
        </p:txBody>
      </p:sp>
      <p:sp>
        <p:nvSpPr>
          <p:cNvPr id="121858" name="AutoShape 2" descr="Image result for marvell"/>
          <p:cNvSpPr>
            <a:spLocks noChangeAspect="1" noChangeArrowheads="1"/>
          </p:cNvSpPr>
          <p:nvPr/>
        </p:nvSpPr>
        <p:spPr bwMode="auto">
          <a:xfrm>
            <a:off x="63500" y="-102394"/>
            <a:ext cx="304800" cy="2286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9026" name="AutoShape 2" descr="https://www.esilicon.com/wp-content/themes/esilicon/images/eSilicon-logo-horizontal-Reverse-White.svg"/>
          <p:cNvSpPr>
            <a:spLocks noChangeAspect="1" noChangeArrowheads="1"/>
          </p:cNvSpPr>
          <p:nvPr/>
        </p:nvSpPr>
        <p:spPr bwMode="auto">
          <a:xfrm>
            <a:off x="155575" y="-108347"/>
            <a:ext cx="304800" cy="2286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9634" name="AutoShape 2" descr="AM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9636" name="AutoShape 4" descr="AM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9638" name="AutoShape 6" descr="Image result for am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9640" name="AutoShape 8" descr="Image result for am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 name="Title 5"/>
          <p:cNvSpPr txBox="1">
            <a:spLocks/>
          </p:cNvSpPr>
          <p:nvPr/>
        </p:nvSpPr>
        <p:spPr>
          <a:xfrm>
            <a:off x="0" y="776480"/>
            <a:ext cx="6858000" cy="1410182"/>
          </a:xfrm>
          <a:prstGeom prst="rect">
            <a:avLst/>
          </a:prstGeom>
          <a:noFill/>
          <a:effectLst>
            <a:outerShdw blurRad="50800" dist="38100" dir="2700000" algn="tl" rotWithShape="0">
              <a:prstClr val="black">
                <a:alpha val="40000"/>
              </a:prstClr>
            </a:outerShdw>
          </a:effectLst>
        </p:spPr>
        <p:txBody>
          <a:bodyPr vert="horz" lIns="91440" tIns="45720" rIns="91440" bIns="45720" rtlCol="0" anchor="ctr">
            <a:normAutofit/>
          </a:bodyPr>
          <a:lstStyle>
            <a:lvl1pPr marL="342900" algn="l" defTabSz="685800" rtl="0" eaLnBrk="1" latinLnBrk="0" hangingPunct="1">
              <a:lnSpc>
                <a:spcPct val="90000"/>
              </a:lnSpc>
              <a:spcBef>
                <a:spcPts val="0"/>
              </a:spcBef>
              <a:buNone/>
              <a:defRPr sz="3000" b="1" kern="1200">
                <a:solidFill>
                  <a:schemeClr val="bg1"/>
                </a:solidFill>
                <a:latin typeface="+mn-lt"/>
                <a:ea typeface="+mj-ea"/>
                <a:cs typeface="+mj-cs"/>
              </a:defRPr>
            </a:lvl1pPr>
          </a:lstStyle>
          <a:p>
            <a:r>
              <a:rPr lang="en-US" sz="2400" dirty="0"/>
              <a:t>Timing Closure for an EFPGA IP inside an </a:t>
            </a:r>
            <a:r>
              <a:rPr lang="en-US" sz="2400" dirty="0" err="1" smtClean="0"/>
              <a:t>SoC</a:t>
            </a:r>
            <a:endParaRPr lang="en-US" sz="1600" i="1"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itle 5"/>
          <p:cNvSpPr>
            <a:spLocks noGrp="1"/>
          </p:cNvSpPr>
          <p:nvPr>
            <p:ph type="title"/>
          </p:nvPr>
        </p:nvSpPr>
        <p:spPr/>
        <p:txBody>
          <a:bodyPr/>
          <a:lstStyle/>
          <a:p>
            <a:pPr eaLnBrk="1" hangingPunct="1"/>
            <a:r>
              <a:rPr lang="en-US" sz="2600" dirty="0">
                <a:latin typeface="Calibri" pitchFamily="34" charset="0"/>
              </a:rPr>
              <a:t>Advanced Mode #1 – Clock from ASIC</a:t>
            </a:r>
          </a:p>
        </p:txBody>
      </p:sp>
      <p:sp>
        <p:nvSpPr>
          <p:cNvPr id="93" name="Content Placeholder 2"/>
          <p:cNvSpPr>
            <a:spLocks noGrp="1"/>
          </p:cNvSpPr>
          <p:nvPr>
            <p:ph idx="1"/>
          </p:nvPr>
        </p:nvSpPr>
        <p:spPr>
          <a:xfrm>
            <a:off x="4881396" y="883906"/>
            <a:ext cx="4138603" cy="992221"/>
          </a:xfrm>
        </p:spPr>
        <p:txBody>
          <a:bodyPr/>
          <a:lstStyle/>
          <a:p>
            <a:pPr>
              <a:defRPr/>
            </a:pPr>
            <a:r>
              <a:rPr lang="en-US" sz="1400" b="1" dirty="0">
                <a:latin typeface="Calibri" pitchFamily="34" charset="0"/>
              </a:rPr>
              <a:t>FPGA Designer:</a:t>
            </a:r>
            <a:endParaRPr lang="en-US" sz="1400" dirty="0">
              <a:latin typeface="Calibri" pitchFamily="34" charset="0"/>
            </a:endParaRPr>
          </a:p>
          <a:p>
            <a:pPr lvl="1"/>
            <a:r>
              <a:rPr lang="en-US" sz="1050" dirty="0"/>
              <a:t>Provide the ASIC-owned constraints to ACE, following the template provided by Achronix.</a:t>
            </a:r>
          </a:p>
          <a:p>
            <a:pPr lvl="1"/>
            <a:r>
              <a:rPr lang="en-US" sz="1050" dirty="0"/>
              <a:t>Compile FPGA designs as normal.</a:t>
            </a:r>
          </a:p>
        </p:txBody>
      </p:sp>
      <p:sp>
        <p:nvSpPr>
          <p:cNvPr id="94" name="TextBox 93"/>
          <p:cNvSpPr txBox="1"/>
          <p:nvPr/>
        </p:nvSpPr>
        <p:spPr>
          <a:xfrm>
            <a:off x="173361" y="1156588"/>
            <a:ext cx="5905981" cy="2785378"/>
          </a:xfrm>
          <a:prstGeom prst="rect">
            <a:avLst/>
          </a:prstGeom>
          <a:noFill/>
          <a:ln w="3175">
            <a:noFill/>
          </a:ln>
        </p:spPr>
        <p:txBody>
          <a:bodyPr wrap="square" rtlCol="0">
            <a:spAutoFit/>
          </a:bodyPr>
          <a:lstStyle/>
          <a:p>
            <a:r>
              <a:rPr lang="en-US" sz="700" b="1" dirty="0">
                <a:latin typeface="Courier New" pitchFamily="49" charset="0"/>
                <a:cs typeface="Courier New" pitchFamily="49" charset="0"/>
              </a:rPr>
              <a:t># Constraint File Example</a:t>
            </a:r>
          </a:p>
          <a:p>
            <a:r>
              <a:rPr lang="en-US" sz="700" dirty="0" err="1">
                <a:latin typeface="Courier New" pitchFamily="49" charset="0"/>
                <a:cs typeface="Courier New" pitchFamily="49" charset="0"/>
              </a:rPr>
              <a:t>create_clock</a:t>
            </a:r>
            <a:r>
              <a:rPr lang="en-US" sz="700" dirty="0">
                <a:latin typeface="Courier New" pitchFamily="49" charset="0"/>
                <a:cs typeface="Courier New" pitchFamily="49" charset="0"/>
              </a:rPr>
              <a:t> -name CLK -period </a:t>
            </a:r>
            <a:r>
              <a:rPr lang="en-US" sz="700" dirty="0" err="1">
                <a:latin typeface="Courier New" pitchFamily="49" charset="0"/>
                <a:cs typeface="Courier New" pitchFamily="49" charset="0"/>
              </a:rPr>
              <a:t>Tp</a:t>
            </a:r>
            <a:r>
              <a:rPr lang="en-US" sz="700" dirty="0">
                <a:latin typeface="Courier New" pitchFamily="49" charset="0"/>
                <a:cs typeface="Courier New" pitchFamily="49" charset="0"/>
              </a:rPr>
              <a:t> [</a:t>
            </a:r>
            <a:r>
              <a:rPr lang="en-US" sz="700" dirty="0" err="1">
                <a:latin typeface="Courier New" pitchFamily="49" charset="0"/>
                <a:cs typeface="Courier New" pitchFamily="49" charset="0"/>
              </a:rPr>
              <a:t>get_pins</a:t>
            </a:r>
            <a:r>
              <a:rPr lang="en-US" sz="700" dirty="0">
                <a:latin typeface="Courier New" pitchFamily="49" charset="0"/>
                <a:cs typeface="Courier New" pitchFamily="49" charset="0"/>
              </a:rPr>
              <a:t> CLK_GEN/out]</a:t>
            </a:r>
          </a:p>
          <a:p>
            <a:r>
              <a:rPr lang="en-US" sz="700" dirty="0" err="1">
                <a:latin typeface="Courier New" pitchFamily="49" charset="0"/>
                <a:cs typeface="Courier New" pitchFamily="49" charset="0"/>
              </a:rPr>
              <a:t>create_clock</a:t>
            </a:r>
            <a:r>
              <a:rPr lang="en-US" sz="700" dirty="0">
                <a:latin typeface="Courier New" pitchFamily="49" charset="0"/>
                <a:cs typeface="Courier New" pitchFamily="49" charset="0"/>
              </a:rPr>
              <a:t> VCLK -period </a:t>
            </a:r>
            <a:r>
              <a:rPr lang="en-US" sz="700" dirty="0" err="1">
                <a:latin typeface="Courier New" pitchFamily="49" charset="0"/>
                <a:cs typeface="Courier New" pitchFamily="49" charset="0"/>
              </a:rPr>
              <a:t>Tp</a:t>
            </a:r>
            <a:endParaRPr lang="en-US" sz="700" dirty="0">
              <a:latin typeface="Courier New" pitchFamily="49" charset="0"/>
              <a:cs typeface="Courier New" pitchFamily="49" charset="0"/>
            </a:endParaRPr>
          </a:p>
          <a:p>
            <a:r>
              <a:rPr lang="en-US" sz="700" dirty="0" err="1">
                <a:latin typeface="Courier New" pitchFamily="49" charset="0"/>
                <a:cs typeface="Courier New" pitchFamily="49" charset="0"/>
              </a:rPr>
              <a:t>set_clock_uncertainty</a:t>
            </a:r>
            <a:r>
              <a:rPr lang="en-US" sz="700" dirty="0">
                <a:latin typeface="Courier New" pitchFamily="49" charset="0"/>
                <a:cs typeface="Courier New" pitchFamily="49" charset="0"/>
              </a:rPr>
              <a:t> –setup 0.05 CLK</a:t>
            </a:r>
          </a:p>
          <a:p>
            <a:r>
              <a:rPr lang="en-US" sz="700" dirty="0" err="1">
                <a:latin typeface="Courier New" pitchFamily="49" charset="0"/>
                <a:cs typeface="Courier New" pitchFamily="49" charset="0"/>
              </a:rPr>
              <a:t>set_clock_uncertainty</a:t>
            </a:r>
            <a:r>
              <a:rPr lang="en-US" sz="700" dirty="0">
                <a:latin typeface="Courier New" pitchFamily="49" charset="0"/>
                <a:cs typeface="Courier New" pitchFamily="49" charset="0"/>
              </a:rPr>
              <a:t> –setup 0.05 VCLK</a:t>
            </a:r>
          </a:p>
          <a:p>
            <a:endParaRPr lang="en-US" sz="700" b="1" dirty="0">
              <a:latin typeface="Courier New" pitchFamily="49" charset="0"/>
              <a:cs typeface="Courier New" pitchFamily="49" charset="0"/>
            </a:endParaRPr>
          </a:p>
          <a:p>
            <a:r>
              <a:rPr lang="en-US" sz="700" b="1" dirty="0">
                <a:latin typeface="Courier New" pitchFamily="49" charset="0"/>
                <a:cs typeface="Courier New" pitchFamily="49" charset="0"/>
              </a:rPr>
              <a:t># Clock Delays</a:t>
            </a:r>
          </a:p>
          <a:p>
            <a:r>
              <a:rPr lang="en-US" sz="700" dirty="0">
                <a:latin typeface="Courier New" pitchFamily="49" charset="0"/>
                <a:cs typeface="Courier New" pitchFamily="49" charset="0"/>
              </a:rPr>
              <a:t>set </a:t>
            </a:r>
            <a:r>
              <a:rPr lang="en-US" sz="700" dirty="0" err="1">
                <a:latin typeface="Courier New" pitchFamily="49" charset="0"/>
                <a:cs typeface="Courier New" pitchFamily="49" charset="0"/>
              </a:rPr>
              <a:t>clk_max_rising</a:t>
            </a:r>
            <a:r>
              <a:rPr lang="en-US" sz="700" dirty="0">
                <a:latin typeface="Courier New" pitchFamily="49" charset="0"/>
                <a:cs typeface="Courier New" pitchFamily="49" charset="0"/>
              </a:rPr>
              <a:t>  [expr 1.05*(</a:t>
            </a:r>
            <a:r>
              <a:rPr lang="en-US" sz="700" dirty="0" smtClean="0">
                <a:latin typeface="Courier New" pitchFamily="49" charset="0"/>
                <a:cs typeface="Courier New" pitchFamily="49" charset="0"/>
              </a:rPr>
              <a:t>Tc1_Mr + Tc2_Mr + Tc3_Mr + ...)]</a:t>
            </a:r>
            <a:endParaRPr lang="en-US" sz="700" dirty="0">
              <a:latin typeface="Courier New" pitchFamily="49" charset="0"/>
              <a:cs typeface="Courier New" pitchFamily="49" charset="0"/>
            </a:endParaRPr>
          </a:p>
          <a:p>
            <a:r>
              <a:rPr lang="en-US" sz="700" dirty="0">
                <a:latin typeface="Courier New" pitchFamily="49" charset="0"/>
                <a:cs typeface="Courier New" pitchFamily="49" charset="0"/>
              </a:rPr>
              <a:t>set </a:t>
            </a:r>
            <a:r>
              <a:rPr lang="en-US" sz="700" dirty="0" err="1">
                <a:latin typeface="Courier New" pitchFamily="49" charset="0"/>
                <a:cs typeface="Courier New" pitchFamily="49" charset="0"/>
              </a:rPr>
              <a:t>clk_max_falling</a:t>
            </a:r>
            <a:r>
              <a:rPr lang="en-US" sz="700" dirty="0">
                <a:latin typeface="Courier New" pitchFamily="49" charset="0"/>
                <a:cs typeface="Courier New" pitchFamily="49" charset="0"/>
              </a:rPr>
              <a:t> [expr 1.05*(</a:t>
            </a:r>
            <a:r>
              <a:rPr lang="en-US" sz="700" dirty="0" smtClean="0">
                <a:latin typeface="Courier New" pitchFamily="49" charset="0"/>
                <a:cs typeface="Courier New" pitchFamily="49" charset="0"/>
              </a:rPr>
              <a:t>Tc1_Mf + Tc2_Mf + Tc3_Mf + ...)]</a:t>
            </a:r>
            <a:endParaRPr lang="en-US" sz="700" dirty="0">
              <a:latin typeface="Courier New" pitchFamily="49" charset="0"/>
              <a:cs typeface="Courier New" pitchFamily="49" charset="0"/>
            </a:endParaRPr>
          </a:p>
          <a:p>
            <a:r>
              <a:rPr lang="en-US" sz="700" dirty="0">
                <a:latin typeface="Courier New" pitchFamily="49" charset="0"/>
                <a:cs typeface="Courier New" pitchFamily="49" charset="0"/>
              </a:rPr>
              <a:t>set </a:t>
            </a:r>
            <a:r>
              <a:rPr lang="en-US" sz="700" dirty="0" err="1">
                <a:latin typeface="Courier New" pitchFamily="49" charset="0"/>
                <a:cs typeface="Courier New" pitchFamily="49" charset="0"/>
              </a:rPr>
              <a:t>clk_min_rising</a:t>
            </a:r>
            <a:r>
              <a:rPr lang="en-US" sz="700" dirty="0">
                <a:latin typeface="Courier New" pitchFamily="49" charset="0"/>
                <a:cs typeface="Courier New" pitchFamily="49" charset="0"/>
              </a:rPr>
              <a:t>  [expr 1.05*(</a:t>
            </a:r>
            <a:r>
              <a:rPr lang="en-US" sz="700" dirty="0" smtClean="0">
                <a:latin typeface="Courier New" pitchFamily="49" charset="0"/>
                <a:cs typeface="Courier New" pitchFamily="49" charset="0"/>
              </a:rPr>
              <a:t>Tc1_mr + Tc2_mr + Tc3_mr + ...)]</a:t>
            </a:r>
            <a:endParaRPr lang="en-US" sz="700" dirty="0">
              <a:latin typeface="Courier New" pitchFamily="49" charset="0"/>
              <a:cs typeface="Courier New" pitchFamily="49" charset="0"/>
            </a:endParaRPr>
          </a:p>
          <a:p>
            <a:r>
              <a:rPr lang="en-US" sz="700" dirty="0">
                <a:latin typeface="Courier New" pitchFamily="49" charset="0"/>
                <a:cs typeface="Courier New" pitchFamily="49" charset="0"/>
              </a:rPr>
              <a:t>set </a:t>
            </a:r>
            <a:r>
              <a:rPr lang="en-US" sz="700" dirty="0" err="1">
                <a:latin typeface="Courier New" pitchFamily="49" charset="0"/>
                <a:cs typeface="Courier New" pitchFamily="49" charset="0"/>
              </a:rPr>
              <a:t>clk_min_falling</a:t>
            </a:r>
            <a:r>
              <a:rPr lang="en-US" sz="700" dirty="0">
                <a:latin typeface="Courier New" pitchFamily="49" charset="0"/>
                <a:cs typeface="Courier New" pitchFamily="49" charset="0"/>
              </a:rPr>
              <a:t> [expr 1.05*(</a:t>
            </a:r>
            <a:r>
              <a:rPr lang="en-US" sz="700" dirty="0" smtClean="0">
                <a:latin typeface="Courier New" pitchFamily="49" charset="0"/>
                <a:cs typeface="Courier New" pitchFamily="49" charset="0"/>
              </a:rPr>
              <a:t>Tc1_mf + Tc2_mr + Tc3_mf + ...)]</a:t>
            </a:r>
            <a:endParaRPr lang="en-US" sz="700" dirty="0">
              <a:latin typeface="Courier New" pitchFamily="49" charset="0"/>
              <a:cs typeface="Courier New" pitchFamily="49" charset="0"/>
            </a:endParaRPr>
          </a:p>
          <a:p>
            <a:endParaRPr lang="en-US" sz="700" b="1" dirty="0">
              <a:latin typeface="Courier New" pitchFamily="49" charset="0"/>
              <a:cs typeface="Courier New" pitchFamily="49" charset="0"/>
            </a:endParaRPr>
          </a:p>
          <a:p>
            <a:r>
              <a:rPr lang="en-US" sz="700" dirty="0" err="1">
                <a:latin typeface="Courier New" pitchFamily="49" charset="0"/>
                <a:cs typeface="Courier New" pitchFamily="49" charset="0"/>
              </a:rPr>
              <a:t>set_clock_latency</a:t>
            </a:r>
            <a:r>
              <a:rPr lang="en-US" sz="700" dirty="0">
                <a:latin typeface="Courier New" pitchFamily="49" charset="0"/>
                <a:cs typeface="Courier New" pitchFamily="49" charset="0"/>
              </a:rPr>
              <a:t> -source -late  -rise $</a:t>
            </a:r>
            <a:r>
              <a:rPr lang="en-US" sz="700" dirty="0" err="1">
                <a:latin typeface="Courier New" pitchFamily="49" charset="0"/>
                <a:cs typeface="Courier New" pitchFamily="49" charset="0"/>
              </a:rPr>
              <a:t>max_rising</a:t>
            </a:r>
            <a:r>
              <a:rPr lang="en-US" sz="700" dirty="0">
                <a:latin typeface="Courier New" pitchFamily="49" charset="0"/>
                <a:cs typeface="Courier New" pitchFamily="49" charset="0"/>
              </a:rPr>
              <a:t>  [</a:t>
            </a:r>
            <a:r>
              <a:rPr lang="en-US" sz="700" dirty="0" err="1">
                <a:latin typeface="Courier New" pitchFamily="49" charset="0"/>
                <a:cs typeface="Courier New" pitchFamily="49" charset="0"/>
              </a:rPr>
              <a:t>get_clocks</a:t>
            </a:r>
            <a:r>
              <a:rPr lang="en-US" sz="700" dirty="0">
                <a:latin typeface="Courier New" pitchFamily="49" charset="0"/>
                <a:cs typeface="Courier New" pitchFamily="49" charset="0"/>
              </a:rPr>
              <a:t> </a:t>
            </a:r>
            <a:r>
              <a:rPr lang="en-US" sz="700" dirty="0" smtClean="0">
                <a:latin typeface="Courier New" pitchFamily="49" charset="0"/>
                <a:cs typeface="Courier New" pitchFamily="49" charset="0"/>
              </a:rPr>
              <a:t>CLK]</a:t>
            </a:r>
          </a:p>
          <a:p>
            <a:r>
              <a:rPr lang="en-US" sz="700" dirty="0" err="1" smtClean="0">
                <a:latin typeface="Courier New" pitchFamily="49" charset="0"/>
                <a:cs typeface="Courier New" pitchFamily="49" charset="0"/>
              </a:rPr>
              <a:t>set_clock_latency</a:t>
            </a:r>
            <a:r>
              <a:rPr lang="en-US" sz="700" dirty="0" smtClean="0">
                <a:latin typeface="Courier New" pitchFamily="49" charset="0"/>
                <a:cs typeface="Courier New" pitchFamily="49" charset="0"/>
              </a:rPr>
              <a:t> -source –late  -fall $</a:t>
            </a:r>
            <a:r>
              <a:rPr lang="en-US" sz="700" dirty="0" err="1" smtClean="0">
                <a:latin typeface="Courier New" pitchFamily="49" charset="0"/>
                <a:cs typeface="Courier New" pitchFamily="49" charset="0"/>
              </a:rPr>
              <a:t>max_falling</a:t>
            </a:r>
            <a:r>
              <a:rPr lang="en-US" sz="700" dirty="0" smtClean="0">
                <a:latin typeface="Courier New" pitchFamily="49" charset="0"/>
                <a:cs typeface="Courier New" pitchFamily="49" charset="0"/>
              </a:rPr>
              <a:t> [</a:t>
            </a:r>
            <a:r>
              <a:rPr lang="en-US" sz="700" dirty="0" err="1" smtClean="0">
                <a:latin typeface="Courier New" pitchFamily="49" charset="0"/>
                <a:cs typeface="Courier New" pitchFamily="49" charset="0"/>
              </a:rPr>
              <a:t>get_clocks</a:t>
            </a:r>
            <a:r>
              <a:rPr lang="en-US" sz="700" dirty="0" smtClean="0">
                <a:latin typeface="Courier New" pitchFamily="49" charset="0"/>
                <a:cs typeface="Courier New" pitchFamily="49" charset="0"/>
              </a:rPr>
              <a:t> CLK]</a:t>
            </a:r>
          </a:p>
          <a:p>
            <a:r>
              <a:rPr lang="en-US" sz="700" dirty="0" err="1" smtClean="0">
                <a:latin typeface="Courier New" pitchFamily="49" charset="0"/>
                <a:cs typeface="Courier New" pitchFamily="49" charset="0"/>
              </a:rPr>
              <a:t>set_clock_latency</a:t>
            </a:r>
            <a:r>
              <a:rPr lang="en-US" sz="700" dirty="0" smtClean="0">
                <a:latin typeface="Courier New" pitchFamily="49" charset="0"/>
                <a:cs typeface="Courier New" pitchFamily="49" charset="0"/>
              </a:rPr>
              <a:t> </a:t>
            </a:r>
            <a:r>
              <a:rPr lang="en-US" sz="700" dirty="0">
                <a:latin typeface="Courier New" pitchFamily="49" charset="0"/>
                <a:cs typeface="Courier New" pitchFamily="49" charset="0"/>
              </a:rPr>
              <a:t>-source -early -rise $</a:t>
            </a:r>
            <a:r>
              <a:rPr lang="en-US" sz="700" dirty="0" err="1">
                <a:latin typeface="Courier New" pitchFamily="49" charset="0"/>
                <a:cs typeface="Courier New" pitchFamily="49" charset="0"/>
              </a:rPr>
              <a:t>min_rising</a:t>
            </a:r>
            <a:r>
              <a:rPr lang="en-US" sz="700" dirty="0">
                <a:latin typeface="Courier New" pitchFamily="49" charset="0"/>
                <a:cs typeface="Courier New" pitchFamily="49" charset="0"/>
              </a:rPr>
              <a:t>  [</a:t>
            </a:r>
            <a:r>
              <a:rPr lang="en-US" sz="700" dirty="0" err="1">
                <a:latin typeface="Courier New" pitchFamily="49" charset="0"/>
                <a:cs typeface="Courier New" pitchFamily="49" charset="0"/>
              </a:rPr>
              <a:t>get_clocks</a:t>
            </a:r>
            <a:r>
              <a:rPr lang="en-US" sz="700" dirty="0">
                <a:latin typeface="Courier New" pitchFamily="49" charset="0"/>
                <a:cs typeface="Courier New" pitchFamily="49" charset="0"/>
              </a:rPr>
              <a:t> CLK]</a:t>
            </a:r>
          </a:p>
          <a:p>
            <a:r>
              <a:rPr lang="en-US" sz="700" dirty="0" err="1">
                <a:latin typeface="Courier New" pitchFamily="49" charset="0"/>
                <a:cs typeface="Courier New" pitchFamily="49" charset="0"/>
              </a:rPr>
              <a:t>set_clock_latency</a:t>
            </a:r>
            <a:r>
              <a:rPr lang="en-US" sz="700" dirty="0">
                <a:latin typeface="Courier New" pitchFamily="49" charset="0"/>
                <a:cs typeface="Courier New" pitchFamily="49" charset="0"/>
              </a:rPr>
              <a:t> -source -early -fall $</a:t>
            </a:r>
            <a:r>
              <a:rPr lang="en-US" sz="700" dirty="0" err="1">
                <a:latin typeface="Courier New" pitchFamily="49" charset="0"/>
                <a:cs typeface="Courier New" pitchFamily="49" charset="0"/>
              </a:rPr>
              <a:t>min_falling</a:t>
            </a:r>
            <a:r>
              <a:rPr lang="en-US" sz="700" dirty="0">
                <a:latin typeface="Courier New" pitchFamily="49" charset="0"/>
                <a:cs typeface="Courier New" pitchFamily="49" charset="0"/>
              </a:rPr>
              <a:t> [</a:t>
            </a:r>
            <a:r>
              <a:rPr lang="en-US" sz="700" dirty="0" err="1">
                <a:latin typeface="Courier New" pitchFamily="49" charset="0"/>
                <a:cs typeface="Courier New" pitchFamily="49" charset="0"/>
              </a:rPr>
              <a:t>get_clocks</a:t>
            </a:r>
            <a:r>
              <a:rPr lang="en-US" sz="700" dirty="0">
                <a:latin typeface="Courier New" pitchFamily="49" charset="0"/>
                <a:cs typeface="Courier New" pitchFamily="49" charset="0"/>
              </a:rPr>
              <a:t> CLK]</a:t>
            </a:r>
          </a:p>
          <a:p>
            <a:endParaRPr lang="en-US" sz="700" b="1" dirty="0">
              <a:latin typeface="Courier New" pitchFamily="49" charset="0"/>
              <a:cs typeface="Courier New" pitchFamily="49" charset="0"/>
            </a:endParaRPr>
          </a:p>
          <a:p>
            <a:r>
              <a:rPr lang="en-US" sz="700" b="1" dirty="0">
                <a:latin typeface="Courier New" pitchFamily="49" charset="0"/>
                <a:cs typeface="Courier New" pitchFamily="49" charset="0"/>
              </a:rPr>
              <a:t># Data Delays</a:t>
            </a:r>
          </a:p>
          <a:p>
            <a:r>
              <a:rPr lang="en-US" sz="700" dirty="0">
                <a:latin typeface="Courier New" pitchFamily="49" charset="0"/>
                <a:cs typeface="Courier New" pitchFamily="49" charset="0"/>
              </a:rPr>
              <a:t>set </a:t>
            </a:r>
            <a:r>
              <a:rPr lang="en-US" sz="700" dirty="0" err="1">
                <a:latin typeface="Courier New" pitchFamily="49" charset="0"/>
                <a:cs typeface="Courier New" pitchFamily="49" charset="0"/>
              </a:rPr>
              <a:t>worst_data_in_delay</a:t>
            </a:r>
            <a:r>
              <a:rPr lang="en-US" sz="700" dirty="0">
                <a:latin typeface="Courier New" pitchFamily="49" charset="0"/>
                <a:cs typeface="Courier New" pitchFamily="49" charset="0"/>
              </a:rPr>
              <a:t> [expr 1.05*(</a:t>
            </a:r>
            <a:r>
              <a:rPr lang="en-US" sz="700" dirty="0" smtClean="0">
                <a:latin typeface="Courier New" pitchFamily="49" charset="0"/>
                <a:cs typeface="Courier New" pitchFamily="49" charset="0"/>
              </a:rPr>
              <a:t>Td1_Mr + Td2_Mf + Td4_Mf + Td5_Mr)]</a:t>
            </a:r>
          </a:p>
          <a:p>
            <a:endParaRPr lang="en-US" sz="700" dirty="0">
              <a:latin typeface="Courier New" pitchFamily="49" charset="0"/>
              <a:cs typeface="Courier New" pitchFamily="49" charset="0"/>
            </a:endParaRPr>
          </a:p>
          <a:p>
            <a:r>
              <a:rPr lang="en-US" sz="700" dirty="0">
                <a:latin typeface="Courier New" pitchFamily="49" charset="0"/>
                <a:cs typeface="Courier New" pitchFamily="49" charset="0"/>
              </a:rPr>
              <a:t>set </a:t>
            </a:r>
            <a:r>
              <a:rPr lang="en-US" sz="700" dirty="0" err="1">
                <a:latin typeface="Courier New" pitchFamily="49" charset="0"/>
                <a:cs typeface="Courier New" pitchFamily="49" charset="0"/>
              </a:rPr>
              <a:t>input_delay_rise</a:t>
            </a:r>
            <a:r>
              <a:rPr lang="en-US" sz="700" dirty="0">
                <a:latin typeface="Courier New" pitchFamily="49" charset="0"/>
                <a:cs typeface="Courier New" pitchFamily="49" charset="0"/>
              </a:rPr>
              <a:t> [expr $</a:t>
            </a:r>
            <a:r>
              <a:rPr lang="en-US" sz="700" dirty="0" err="1">
                <a:latin typeface="Courier New" pitchFamily="49" charset="0"/>
                <a:cs typeface="Courier New" pitchFamily="49" charset="0"/>
              </a:rPr>
              <a:t>worst_data_in_delay</a:t>
            </a:r>
            <a:r>
              <a:rPr lang="en-US" sz="700" dirty="0">
                <a:latin typeface="Courier New" pitchFamily="49" charset="0"/>
                <a:cs typeface="Courier New" pitchFamily="49" charset="0"/>
              </a:rPr>
              <a:t>  +  $</a:t>
            </a:r>
            <a:r>
              <a:rPr lang="en-US" sz="700" dirty="0" err="1">
                <a:latin typeface="Courier New" pitchFamily="49" charset="0"/>
                <a:cs typeface="Courier New" pitchFamily="49" charset="0"/>
              </a:rPr>
              <a:t>clk_max_rising</a:t>
            </a:r>
            <a:r>
              <a:rPr lang="en-US" sz="700" dirty="0">
                <a:latin typeface="Courier New" pitchFamily="49" charset="0"/>
                <a:cs typeface="Courier New" pitchFamily="49" charset="0"/>
              </a:rPr>
              <a:t> - </a:t>
            </a:r>
            <a:r>
              <a:rPr lang="en-US" sz="700" dirty="0" smtClean="0">
                <a:latin typeface="Courier New" pitchFamily="49" charset="0"/>
                <a:cs typeface="Courier New" pitchFamily="49" charset="0"/>
              </a:rPr>
              <a:t>$CRPR1</a:t>
            </a:r>
            <a:r>
              <a:rPr lang="en-US" sz="700" dirty="0">
                <a:latin typeface="Courier New" pitchFamily="49" charset="0"/>
                <a:cs typeface="Courier New" pitchFamily="49" charset="0"/>
              </a:rPr>
              <a:t>]</a:t>
            </a:r>
          </a:p>
          <a:p>
            <a:r>
              <a:rPr lang="en-US" sz="700" dirty="0">
                <a:latin typeface="Courier New" pitchFamily="49" charset="0"/>
                <a:cs typeface="Courier New" pitchFamily="49" charset="0"/>
              </a:rPr>
              <a:t>set </a:t>
            </a:r>
            <a:r>
              <a:rPr lang="en-US" sz="700" dirty="0" err="1">
                <a:latin typeface="Courier New" pitchFamily="49" charset="0"/>
                <a:cs typeface="Courier New" pitchFamily="49" charset="0"/>
              </a:rPr>
              <a:t>input_delay_fall</a:t>
            </a:r>
            <a:r>
              <a:rPr lang="en-US" sz="700" dirty="0">
                <a:latin typeface="Courier New" pitchFamily="49" charset="0"/>
                <a:cs typeface="Courier New" pitchFamily="49" charset="0"/>
              </a:rPr>
              <a:t> [expr $</a:t>
            </a:r>
            <a:r>
              <a:rPr lang="en-US" sz="700" dirty="0" err="1">
                <a:latin typeface="Courier New" pitchFamily="49" charset="0"/>
                <a:cs typeface="Courier New" pitchFamily="49" charset="0"/>
              </a:rPr>
              <a:t>worst_data_in_delay</a:t>
            </a:r>
            <a:r>
              <a:rPr lang="en-US" sz="700" dirty="0">
                <a:latin typeface="Courier New" pitchFamily="49" charset="0"/>
                <a:cs typeface="Courier New" pitchFamily="49" charset="0"/>
              </a:rPr>
              <a:t>  +  $</a:t>
            </a:r>
            <a:r>
              <a:rPr lang="en-US" sz="700" dirty="0" err="1">
                <a:latin typeface="Courier New" pitchFamily="49" charset="0"/>
                <a:cs typeface="Courier New" pitchFamily="49" charset="0"/>
              </a:rPr>
              <a:t>clk_max_rising</a:t>
            </a:r>
            <a:r>
              <a:rPr lang="en-US" sz="700" dirty="0">
                <a:latin typeface="Courier New" pitchFamily="49" charset="0"/>
                <a:cs typeface="Courier New" pitchFamily="49" charset="0"/>
              </a:rPr>
              <a:t> – </a:t>
            </a:r>
            <a:r>
              <a:rPr lang="en-US" sz="700" dirty="0" smtClean="0">
                <a:latin typeface="Courier New" pitchFamily="49" charset="0"/>
                <a:cs typeface="Courier New" pitchFamily="49" charset="0"/>
              </a:rPr>
              <a:t>$CRPR2</a:t>
            </a:r>
            <a:r>
              <a:rPr lang="en-US" sz="700" dirty="0">
                <a:latin typeface="Courier New" pitchFamily="49" charset="0"/>
                <a:cs typeface="Courier New" pitchFamily="49" charset="0"/>
              </a:rPr>
              <a:t>]</a:t>
            </a:r>
          </a:p>
          <a:p>
            <a:endParaRPr lang="en-US" sz="700" dirty="0">
              <a:latin typeface="Courier New" pitchFamily="49" charset="0"/>
              <a:cs typeface="Courier New" pitchFamily="49" charset="0"/>
            </a:endParaRPr>
          </a:p>
          <a:p>
            <a:r>
              <a:rPr lang="en-US" sz="700" dirty="0" err="1">
                <a:latin typeface="Courier New" pitchFamily="49" charset="0"/>
                <a:cs typeface="Courier New" pitchFamily="49" charset="0"/>
              </a:rPr>
              <a:t>set_input_delay</a:t>
            </a:r>
            <a:r>
              <a:rPr lang="en-US" sz="700" dirty="0">
                <a:latin typeface="Courier New" pitchFamily="49" charset="0"/>
                <a:cs typeface="Courier New" pitchFamily="49" charset="0"/>
              </a:rPr>
              <a:t> -clock VCLK -rise -max -</a:t>
            </a:r>
            <a:r>
              <a:rPr lang="en-US" sz="700" dirty="0" err="1">
                <a:latin typeface="Courier New" pitchFamily="49" charset="0"/>
                <a:cs typeface="Courier New" pitchFamily="49" charset="0"/>
              </a:rPr>
              <a:t>add_delay</a:t>
            </a:r>
            <a:r>
              <a:rPr lang="en-US" sz="700" dirty="0">
                <a:latin typeface="Courier New" pitchFamily="49" charset="0"/>
                <a:cs typeface="Courier New" pitchFamily="49" charset="0"/>
              </a:rPr>
              <a:t> $</a:t>
            </a:r>
            <a:r>
              <a:rPr lang="en-US" sz="700" dirty="0" err="1">
                <a:latin typeface="Courier New" pitchFamily="49" charset="0"/>
                <a:cs typeface="Courier New" pitchFamily="49" charset="0"/>
              </a:rPr>
              <a:t>input_delay_rise</a:t>
            </a:r>
            <a:r>
              <a:rPr lang="en-US" sz="700" dirty="0">
                <a:latin typeface="Courier New" pitchFamily="49" charset="0"/>
                <a:cs typeface="Courier New" pitchFamily="49" charset="0"/>
              </a:rPr>
              <a:t> [</a:t>
            </a:r>
            <a:r>
              <a:rPr lang="en-US" sz="700" dirty="0" err="1">
                <a:latin typeface="Courier New" pitchFamily="49" charset="0"/>
                <a:cs typeface="Courier New" pitchFamily="49" charset="0"/>
              </a:rPr>
              <a:t>get_ports</a:t>
            </a:r>
            <a:r>
              <a:rPr lang="en-US" sz="700" dirty="0">
                <a:latin typeface="Courier New" pitchFamily="49" charset="0"/>
                <a:cs typeface="Courier New" pitchFamily="49" charset="0"/>
              </a:rPr>
              <a:t> </a:t>
            </a:r>
            <a:r>
              <a:rPr lang="en-US" sz="700" dirty="0" err="1">
                <a:latin typeface="Courier New" pitchFamily="49" charset="0"/>
                <a:cs typeface="Courier New" pitchFamily="49" charset="0"/>
              </a:rPr>
              <a:t>data_in</a:t>
            </a:r>
            <a:r>
              <a:rPr lang="en-US" sz="700" dirty="0">
                <a:latin typeface="Courier New" pitchFamily="49" charset="0"/>
                <a:cs typeface="Courier New" pitchFamily="49" charset="0"/>
              </a:rPr>
              <a:t>]</a:t>
            </a:r>
          </a:p>
          <a:p>
            <a:r>
              <a:rPr lang="en-US" sz="700" dirty="0" err="1">
                <a:latin typeface="Courier New" pitchFamily="49" charset="0"/>
                <a:cs typeface="Courier New" pitchFamily="49" charset="0"/>
              </a:rPr>
              <a:t>set_input_delay</a:t>
            </a:r>
            <a:r>
              <a:rPr lang="en-US" sz="700" dirty="0">
                <a:latin typeface="Courier New" pitchFamily="49" charset="0"/>
                <a:cs typeface="Courier New" pitchFamily="49" charset="0"/>
              </a:rPr>
              <a:t> -clock VCLK -fall -max -</a:t>
            </a:r>
            <a:r>
              <a:rPr lang="en-US" sz="700" dirty="0" err="1">
                <a:latin typeface="Courier New" pitchFamily="49" charset="0"/>
                <a:cs typeface="Courier New" pitchFamily="49" charset="0"/>
              </a:rPr>
              <a:t>add_delay</a:t>
            </a:r>
            <a:r>
              <a:rPr lang="en-US" sz="700" dirty="0">
                <a:latin typeface="Courier New" pitchFamily="49" charset="0"/>
                <a:cs typeface="Courier New" pitchFamily="49" charset="0"/>
              </a:rPr>
              <a:t> $</a:t>
            </a:r>
            <a:r>
              <a:rPr lang="en-US" sz="700" dirty="0" err="1">
                <a:latin typeface="Courier New" pitchFamily="49" charset="0"/>
                <a:cs typeface="Courier New" pitchFamily="49" charset="0"/>
              </a:rPr>
              <a:t>input_delay_fall</a:t>
            </a:r>
            <a:r>
              <a:rPr lang="en-US" sz="700" dirty="0">
                <a:latin typeface="Courier New" pitchFamily="49" charset="0"/>
                <a:cs typeface="Courier New" pitchFamily="49" charset="0"/>
              </a:rPr>
              <a:t> [</a:t>
            </a:r>
            <a:r>
              <a:rPr lang="en-US" sz="700" dirty="0" err="1">
                <a:latin typeface="Courier New" pitchFamily="49" charset="0"/>
                <a:cs typeface="Courier New" pitchFamily="49" charset="0"/>
              </a:rPr>
              <a:t>get_ports</a:t>
            </a:r>
            <a:r>
              <a:rPr lang="en-US" sz="700" dirty="0">
                <a:latin typeface="Courier New" pitchFamily="49" charset="0"/>
                <a:cs typeface="Courier New" pitchFamily="49" charset="0"/>
              </a:rPr>
              <a:t> </a:t>
            </a:r>
            <a:r>
              <a:rPr lang="en-US" sz="700" dirty="0" err="1">
                <a:latin typeface="Courier New" pitchFamily="49" charset="0"/>
                <a:cs typeface="Courier New" pitchFamily="49" charset="0"/>
              </a:rPr>
              <a:t>data_in</a:t>
            </a:r>
            <a:r>
              <a:rPr lang="en-US" sz="700" dirty="0">
                <a:latin typeface="Courier New" pitchFamily="49" charset="0"/>
                <a:cs typeface="Courier New" pitchFamily="49" charset="0"/>
              </a:rPr>
              <a:t>]</a:t>
            </a:r>
          </a:p>
        </p:txBody>
      </p:sp>
      <p:sp>
        <p:nvSpPr>
          <p:cNvPr id="4" name="Rectangle 3"/>
          <p:cNvSpPr/>
          <p:nvPr/>
        </p:nvSpPr>
        <p:spPr bwMode="auto">
          <a:xfrm>
            <a:off x="4261514" y="4297784"/>
            <a:ext cx="619882" cy="306479"/>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r>
              <a:rPr lang="en-US" sz="900" b="1" dirty="0">
                <a:solidFill>
                  <a:schemeClr val="tx1"/>
                </a:solidFill>
                <a:latin typeface="Calibri" pitchFamily="34" charset="0"/>
                <a:cs typeface="Calibri" pitchFamily="34" charset="0"/>
              </a:rPr>
              <a:t>Clock Source</a:t>
            </a:r>
          </a:p>
        </p:txBody>
      </p:sp>
      <p:sp>
        <p:nvSpPr>
          <p:cNvPr id="5" name="Isosceles Triangle 4"/>
          <p:cNvSpPr/>
          <p:nvPr/>
        </p:nvSpPr>
        <p:spPr bwMode="auto">
          <a:xfrm rot="5400000">
            <a:off x="5465599" y="4327515"/>
            <a:ext cx="243790" cy="243790"/>
          </a:xfrm>
          <a:prstGeom prst="triangl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Calibri" pitchFamily="34" charset="0"/>
              <a:cs typeface="Calibri" pitchFamily="34" charset="0"/>
            </a:endParaRPr>
          </a:p>
        </p:txBody>
      </p:sp>
      <p:cxnSp>
        <p:nvCxnSpPr>
          <p:cNvPr id="10" name="Straight Arrow Connector 9"/>
          <p:cNvCxnSpPr>
            <a:stCxn id="4" idx="3"/>
          </p:cNvCxnSpPr>
          <p:nvPr/>
        </p:nvCxnSpPr>
        <p:spPr bwMode="auto">
          <a:xfrm>
            <a:off x="4881396" y="4451024"/>
            <a:ext cx="584203" cy="1359"/>
          </a:xfrm>
          <a:prstGeom prst="straightConnector1">
            <a:avLst/>
          </a:prstGeom>
          <a:solidFill>
            <a:schemeClr val="accent1"/>
          </a:solidFill>
          <a:ln w="9525" cap="flat" cmpd="sng" algn="ctr">
            <a:solidFill>
              <a:srgbClr val="FF0000"/>
            </a:solidFill>
            <a:prstDash val="solid"/>
            <a:round/>
            <a:headEnd type="none" w="med" len="med"/>
            <a:tailEnd type="triangle" w="med" len="med"/>
          </a:ln>
          <a:effectLst/>
        </p:spPr>
      </p:cxnSp>
      <p:sp>
        <p:nvSpPr>
          <p:cNvPr id="14" name="Rectangle 13"/>
          <p:cNvSpPr/>
          <p:nvPr/>
        </p:nvSpPr>
        <p:spPr bwMode="auto">
          <a:xfrm>
            <a:off x="7013073" y="2103671"/>
            <a:ext cx="1956269" cy="2448308"/>
          </a:xfrm>
          <a:prstGeom prst="rect">
            <a:avLst/>
          </a:prstGeom>
          <a:ln>
            <a:no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a:ln>
                  <a:noFill/>
                </a:ln>
                <a:solidFill>
                  <a:schemeClr val="tx1"/>
                </a:solidFill>
                <a:effectLst/>
                <a:latin typeface="Calibri" pitchFamily="34" charset="0"/>
                <a:cs typeface="Calibri" pitchFamily="34" charset="0"/>
              </a:rPr>
              <a:t>Speedcore</a:t>
            </a:r>
          </a:p>
        </p:txBody>
      </p:sp>
      <p:grpSp>
        <p:nvGrpSpPr>
          <p:cNvPr id="2" name="Group 17"/>
          <p:cNvGrpSpPr/>
          <p:nvPr/>
        </p:nvGrpSpPr>
        <p:grpSpPr>
          <a:xfrm>
            <a:off x="5746552" y="2835043"/>
            <a:ext cx="356767" cy="535149"/>
            <a:chOff x="3284219" y="2583180"/>
            <a:chExt cx="457201" cy="685800"/>
          </a:xfrm>
        </p:grpSpPr>
        <p:sp>
          <p:nvSpPr>
            <p:cNvPr id="15" name="Rectangle 14"/>
            <p:cNvSpPr/>
            <p:nvPr/>
          </p:nvSpPr>
          <p:spPr bwMode="auto">
            <a:xfrm>
              <a:off x="3284219" y="2583180"/>
              <a:ext cx="457201" cy="6858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sng" strike="noStrike" cap="none" normalizeH="0" baseline="0" dirty="0">
                <a:ln>
                  <a:noFill/>
                </a:ln>
                <a:solidFill>
                  <a:schemeClr val="tx1"/>
                </a:solidFill>
                <a:effectLst/>
                <a:latin typeface="Calibri" pitchFamily="34" charset="0"/>
                <a:cs typeface="Calibri" pitchFamily="34" charset="0"/>
              </a:endParaRPr>
            </a:p>
          </p:txBody>
        </p:sp>
        <p:sp>
          <p:nvSpPr>
            <p:cNvPr id="16" name="Isosceles Triangle 15"/>
            <p:cNvSpPr/>
            <p:nvPr/>
          </p:nvSpPr>
          <p:spPr bwMode="auto">
            <a:xfrm>
              <a:off x="3421380" y="3124200"/>
              <a:ext cx="175260" cy="144780"/>
            </a:xfrm>
            <a:prstGeom prst="triangl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sng" strike="noStrike" cap="none" normalizeH="0" baseline="0" dirty="0">
                <a:ln>
                  <a:noFill/>
                </a:ln>
                <a:solidFill>
                  <a:schemeClr val="tx1"/>
                </a:solidFill>
                <a:effectLst/>
                <a:latin typeface="Calibri" pitchFamily="34" charset="0"/>
                <a:cs typeface="Calibri" pitchFamily="34" charset="0"/>
              </a:endParaRPr>
            </a:p>
          </p:txBody>
        </p:sp>
      </p:grpSp>
      <p:grpSp>
        <p:nvGrpSpPr>
          <p:cNvPr id="3" name="Group 18"/>
          <p:cNvGrpSpPr/>
          <p:nvPr/>
        </p:nvGrpSpPr>
        <p:grpSpPr>
          <a:xfrm>
            <a:off x="7738498" y="2835043"/>
            <a:ext cx="356767" cy="535149"/>
            <a:chOff x="3284219" y="2583180"/>
            <a:chExt cx="457201" cy="685800"/>
          </a:xfrm>
        </p:grpSpPr>
        <p:sp>
          <p:nvSpPr>
            <p:cNvPr id="20" name="Rectangle 19"/>
            <p:cNvSpPr/>
            <p:nvPr/>
          </p:nvSpPr>
          <p:spPr bwMode="auto">
            <a:xfrm>
              <a:off x="3284219" y="2583180"/>
              <a:ext cx="457201" cy="6858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sng" strike="noStrike" cap="none" normalizeH="0" baseline="0" dirty="0">
                <a:ln>
                  <a:noFill/>
                </a:ln>
                <a:solidFill>
                  <a:schemeClr val="tx1"/>
                </a:solidFill>
                <a:effectLst/>
                <a:latin typeface="Calibri" pitchFamily="34" charset="0"/>
                <a:cs typeface="Calibri" pitchFamily="34" charset="0"/>
              </a:endParaRPr>
            </a:p>
          </p:txBody>
        </p:sp>
        <p:sp>
          <p:nvSpPr>
            <p:cNvPr id="21" name="Isosceles Triangle 20"/>
            <p:cNvSpPr/>
            <p:nvPr/>
          </p:nvSpPr>
          <p:spPr bwMode="auto">
            <a:xfrm>
              <a:off x="3421380" y="3124200"/>
              <a:ext cx="175260" cy="144780"/>
            </a:xfrm>
            <a:prstGeom prst="triangl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sng" strike="noStrike" cap="none" normalizeH="0" baseline="0" dirty="0">
                <a:ln>
                  <a:noFill/>
                </a:ln>
                <a:solidFill>
                  <a:schemeClr val="tx1"/>
                </a:solidFill>
                <a:effectLst/>
                <a:latin typeface="Calibri" pitchFamily="34" charset="0"/>
                <a:cs typeface="Calibri" pitchFamily="34" charset="0"/>
              </a:endParaRPr>
            </a:p>
          </p:txBody>
        </p:sp>
      </p:grpSp>
      <p:sp>
        <p:nvSpPr>
          <p:cNvPr id="23" name="Cloud Callout 22"/>
          <p:cNvSpPr/>
          <p:nvPr/>
        </p:nvSpPr>
        <p:spPr bwMode="auto">
          <a:xfrm>
            <a:off x="6204404" y="2965856"/>
            <a:ext cx="445958" cy="291360"/>
          </a:xfrm>
          <a:prstGeom prst="cloudCallout">
            <a:avLst>
              <a:gd name="adj1" fmla="val 9834"/>
              <a:gd name="adj2" fmla="val -357"/>
            </a:avLst>
          </a:prstGeom>
          <a:ln>
            <a:no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dirty="0">
              <a:solidFill>
                <a:schemeClr val="tx1"/>
              </a:solidFill>
              <a:latin typeface="Calibri" pitchFamily="34" charset="0"/>
              <a:cs typeface="Calibri" pitchFamily="34" charset="0"/>
            </a:endParaRPr>
          </a:p>
        </p:txBody>
      </p:sp>
      <p:sp>
        <p:nvSpPr>
          <p:cNvPr id="24" name="Cloud Callout 23"/>
          <p:cNvSpPr/>
          <p:nvPr/>
        </p:nvSpPr>
        <p:spPr bwMode="auto">
          <a:xfrm>
            <a:off x="7120104" y="2965856"/>
            <a:ext cx="445958" cy="291360"/>
          </a:xfrm>
          <a:prstGeom prst="cloudCallout">
            <a:avLst>
              <a:gd name="adj1" fmla="val 9834"/>
              <a:gd name="adj2" fmla="val -357"/>
            </a:avLst>
          </a:prstGeom>
          <a:ln>
            <a:no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dirty="0">
              <a:solidFill>
                <a:schemeClr val="tx1"/>
              </a:solidFill>
              <a:latin typeface="Calibri" pitchFamily="34" charset="0"/>
              <a:cs typeface="Calibri" pitchFamily="34" charset="0"/>
            </a:endParaRPr>
          </a:p>
        </p:txBody>
      </p:sp>
      <p:cxnSp>
        <p:nvCxnSpPr>
          <p:cNvPr id="25" name="Straight Arrow Connector 24"/>
          <p:cNvCxnSpPr>
            <a:endCxn id="23" idx="0"/>
          </p:cNvCxnSpPr>
          <p:nvPr/>
        </p:nvCxnSpPr>
        <p:spPr bwMode="auto">
          <a:xfrm flipV="1">
            <a:off x="6103319" y="3111536"/>
            <a:ext cx="102468" cy="8919"/>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27" name="Straight Arrow Connector 26"/>
          <p:cNvCxnSpPr>
            <a:stCxn id="23" idx="2"/>
            <a:endCxn id="24" idx="0"/>
          </p:cNvCxnSpPr>
          <p:nvPr/>
        </p:nvCxnSpPr>
        <p:spPr bwMode="auto">
          <a:xfrm>
            <a:off x="6649990" y="3111536"/>
            <a:ext cx="471497" cy="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30" name="Straight Arrow Connector 29"/>
          <p:cNvCxnSpPr>
            <a:endCxn id="20" idx="1"/>
          </p:cNvCxnSpPr>
          <p:nvPr/>
        </p:nvCxnSpPr>
        <p:spPr bwMode="auto">
          <a:xfrm>
            <a:off x="7566062" y="3102617"/>
            <a:ext cx="172436"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grpSp>
        <p:nvGrpSpPr>
          <p:cNvPr id="6" name="Group 31"/>
          <p:cNvGrpSpPr/>
          <p:nvPr/>
        </p:nvGrpSpPr>
        <p:grpSpPr>
          <a:xfrm>
            <a:off x="5746552" y="3560469"/>
            <a:ext cx="356767" cy="535149"/>
            <a:chOff x="3284219" y="2583180"/>
            <a:chExt cx="457201" cy="685800"/>
          </a:xfrm>
        </p:grpSpPr>
        <p:sp>
          <p:nvSpPr>
            <p:cNvPr id="33" name="Rectangle 32"/>
            <p:cNvSpPr/>
            <p:nvPr/>
          </p:nvSpPr>
          <p:spPr bwMode="auto">
            <a:xfrm>
              <a:off x="3284219" y="2583180"/>
              <a:ext cx="457201" cy="6858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sng" strike="noStrike" cap="none" normalizeH="0" baseline="0" dirty="0">
                <a:ln>
                  <a:noFill/>
                </a:ln>
                <a:solidFill>
                  <a:schemeClr val="tx1"/>
                </a:solidFill>
                <a:effectLst/>
                <a:latin typeface="Calibri" pitchFamily="34" charset="0"/>
                <a:cs typeface="Calibri" pitchFamily="34" charset="0"/>
              </a:endParaRPr>
            </a:p>
          </p:txBody>
        </p:sp>
        <p:sp>
          <p:nvSpPr>
            <p:cNvPr id="34" name="Isosceles Triangle 33"/>
            <p:cNvSpPr/>
            <p:nvPr/>
          </p:nvSpPr>
          <p:spPr bwMode="auto">
            <a:xfrm>
              <a:off x="3421380" y="3124200"/>
              <a:ext cx="175260" cy="144780"/>
            </a:xfrm>
            <a:prstGeom prst="triangl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sng" strike="noStrike" cap="none" normalizeH="0" baseline="0" dirty="0">
                <a:ln>
                  <a:noFill/>
                </a:ln>
                <a:solidFill>
                  <a:schemeClr val="tx1"/>
                </a:solidFill>
                <a:effectLst/>
                <a:latin typeface="Calibri" pitchFamily="34" charset="0"/>
                <a:cs typeface="Calibri" pitchFamily="34" charset="0"/>
              </a:endParaRPr>
            </a:p>
          </p:txBody>
        </p:sp>
      </p:grpSp>
      <p:grpSp>
        <p:nvGrpSpPr>
          <p:cNvPr id="7" name="Group 34"/>
          <p:cNvGrpSpPr/>
          <p:nvPr/>
        </p:nvGrpSpPr>
        <p:grpSpPr>
          <a:xfrm>
            <a:off x="7738498" y="3560469"/>
            <a:ext cx="356767" cy="535149"/>
            <a:chOff x="3284219" y="2583180"/>
            <a:chExt cx="457201" cy="685800"/>
          </a:xfrm>
        </p:grpSpPr>
        <p:sp>
          <p:nvSpPr>
            <p:cNvPr id="36" name="Rectangle 35"/>
            <p:cNvSpPr/>
            <p:nvPr/>
          </p:nvSpPr>
          <p:spPr bwMode="auto">
            <a:xfrm>
              <a:off x="3284219" y="2583180"/>
              <a:ext cx="457201" cy="6858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sng" strike="noStrike" cap="none" normalizeH="0" baseline="0" dirty="0">
                <a:ln>
                  <a:noFill/>
                </a:ln>
                <a:solidFill>
                  <a:schemeClr val="tx1"/>
                </a:solidFill>
                <a:effectLst/>
                <a:latin typeface="Calibri" pitchFamily="34" charset="0"/>
                <a:cs typeface="Calibri" pitchFamily="34" charset="0"/>
              </a:endParaRPr>
            </a:p>
          </p:txBody>
        </p:sp>
        <p:sp>
          <p:nvSpPr>
            <p:cNvPr id="37" name="Isosceles Triangle 36"/>
            <p:cNvSpPr/>
            <p:nvPr/>
          </p:nvSpPr>
          <p:spPr bwMode="auto">
            <a:xfrm>
              <a:off x="3421380" y="3124200"/>
              <a:ext cx="175260" cy="144780"/>
            </a:xfrm>
            <a:prstGeom prst="triangl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200" b="0" i="0" u="sng" strike="noStrike" cap="none" normalizeH="0" baseline="0" dirty="0">
                <a:ln>
                  <a:noFill/>
                </a:ln>
                <a:solidFill>
                  <a:schemeClr val="tx1"/>
                </a:solidFill>
                <a:effectLst/>
                <a:latin typeface="Calibri" pitchFamily="34" charset="0"/>
                <a:cs typeface="Calibri" pitchFamily="34" charset="0"/>
              </a:endParaRPr>
            </a:p>
          </p:txBody>
        </p:sp>
      </p:grpSp>
      <p:sp>
        <p:nvSpPr>
          <p:cNvPr id="38" name="Cloud Callout 37"/>
          <p:cNvSpPr/>
          <p:nvPr/>
        </p:nvSpPr>
        <p:spPr bwMode="auto">
          <a:xfrm>
            <a:off x="6204404" y="3691281"/>
            <a:ext cx="445958" cy="291360"/>
          </a:xfrm>
          <a:prstGeom prst="cloudCallout">
            <a:avLst>
              <a:gd name="adj1" fmla="val 9834"/>
              <a:gd name="adj2" fmla="val -357"/>
            </a:avLst>
          </a:prstGeom>
          <a:ln>
            <a:no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dirty="0">
              <a:solidFill>
                <a:schemeClr val="tx1"/>
              </a:solidFill>
              <a:latin typeface="Calibri" pitchFamily="34" charset="0"/>
              <a:cs typeface="Calibri" pitchFamily="34" charset="0"/>
            </a:endParaRPr>
          </a:p>
        </p:txBody>
      </p:sp>
      <p:sp>
        <p:nvSpPr>
          <p:cNvPr id="39" name="Cloud Callout 38"/>
          <p:cNvSpPr/>
          <p:nvPr/>
        </p:nvSpPr>
        <p:spPr bwMode="auto">
          <a:xfrm>
            <a:off x="7120104" y="3691281"/>
            <a:ext cx="445958" cy="291360"/>
          </a:xfrm>
          <a:prstGeom prst="cloudCallout">
            <a:avLst>
              <a:gd name="adj1" fmla="val 9834"/>
              <a:gd name="adj2" fmla="val -357"/>
            </a:avLst>
          </a:prstGeom>
          <a:ln>
            <a:no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dirty="0">
              <a:solidFill>
                <a:schemeClr val="tx1"/>
              </a:solidFill>
              <a:latin typeface="Calibri" pitchFamily="34" charset="0"/>
              <a:cs typeface="Calibri" pitchFamily="34" charset="0"/>
            </a:endParaRPr>
          </a:p>
        </p:txBody>
      </p:sp>
      <p:cxnSp>
        <p:nvCxnSpPr>
          <p:cNvPr id="40" name="Straight Arrow Connector 39"/>
          <p:cNvCxnSpPr/>
          <p:nvPr/>
        </p:nvCxnSpPr>
        <p:spPr bwMode="auto">
          <a:xfrm flipH="1" flipV="1">
            <a:off x="6103319" y="3836962"/>
            <a:ext cx="102468" cy="8919"/>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41" name="Straight Arrow Connector 40"/>
          <p:cNvCxnSpPr/>
          <p:nvPr/>
        </p:nvCxnSpPr>
        <p:spPr bwMode="auto">
          <a:xfrm flipH="1">
            <a:off x="6649991" y="3836962"/>
            <a:ext cx="470113" cy="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42" name="Straight Arrow Connector 41"/>
          <p:cNvCxnSpPr/>
          <p:nvPr/>
        </p:nvCxnSpPr>
        <p:spPr bwMode="auto">
          <a:xfrm flipH="1">
            <a:off x="7566062" y="3828043"/>
            <a:ext cx="172436"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sp>
        <p:nvSpPr>
          <p:cNvPr id="44" name="TextBox 43"/>
          <p:cNvSpPr txBox="1"/>
          <p:nvPr/>
        </p:nvSpPr>
        <p:spPr>
          <a:xfrm>
            <a:off x="6596847" y="2965856"/>
            <a:ext cx="535150" cy="184666"/>
          </a:xfrm>
          <a:prstGeom prst="rect">
            <a:avLst/>
          </a:prstGeom>
          <a:noFill/>
        </p:spPr>
        <p:txBody>
          <a:bodyPr wrap="square" rtlCol="0">
            <a:spAutoFit/>
          </a:bodyPr>
          <a:lstStyle/>
          <a:p>
            <a:r>
              <a:rPr lang="en-US" sz="600" dirty="0" err="1">
                <a:solidFill>
                  <a:schemeClr val="tx1"/>
                </a:solidFill>
                <a:latin typeface="Calibri" pitchFamily="34" charset="0"/>
                <a:cs typeface="Calibri" pitchFamily="34" charset="0"/>
              </a:rPr>
              <a:t>data_in</a:t>
            </a:r>
            <a:endParaRPr lang="en-US" sz="600" dirty="0">
              <a:solidFill>
                <a:schemeClr val="tx1"/>
              </a:solidFill>
              <a:latin typeface="Calibri" pitchFamily="34" charset="0"/>
              <a:cs typeface="Calibri" pitchFamily="34" charset="0"/>
            </a:endParaRPr>
          </a:p>
        </p:txBody>
      </p:sp>
      <p:sp>
        <p:nvSpPr>
          <p:cNvPr id="45" name="TextBox 44"/>
          <p:cNvSpPr txBox="1"/>
          <p:nvPr/>
        </p:nvSpPr>
        <p:spPr>
          <a:xfrm>
            <a:off x="6596847" y="3691283"/>
            <a:ext cx="535150" cy="184666"/>
          </a:xfrm>
          <a:prstGeom prst="rect">
            <a:avLst/>
          </a:prstGeom>
          <a:noFill/>
        </p:spPr>
        <p:txBody>
          <a:bodyPr wrap="square" rtlCol="0">
            <a:spAutoFit/>
          </a:bodyPr>
          <a:lstStyle/>
          <a:p>
            <a:r>
              <a:rPr lang="en-US" sz="600" dirty="0" err="1">
                <a:solidFill>
                  <a:schemeClr val="tx1"/>
                </a:solidFill>
                <a:latin typeface="Calibri" pitchFamily="34" charset="0"/>
                <a:cs typeface="Calibri" pitchFamily="34" charset="0"/>
              </a:rPr>
              <a:t>data_out</a:t>
            </a:r>
            <a:endParaRPr lang="en-US" sz="600" dirty="0">
              <a:solidFill>
                <a:schemeClr val="tx1"/>
              </a:solidFill>
              <a:latin typeface="Calibri" pitchFamily="34" charset="0"/>
              <a:cs typeface="Calibri" pitchFamily="34" charset="0"/>
            </a:endParaRPr>
          </a:p>
        </p:txBody>
      </p:sp>
      <p:cxnSp>
        <p:nvCxnSpPr>
          <p:cNvPr id="49" name="Straight Arrow Connector 48"/>
          <p:cNvCxnSpPr>
            <a:stCxn id="5" idx="0"/>
          </p:cNvCxnSpPr>
          <p:nvPr/>
        </p:nvCxnSpPr>
        <p:spPr bwMode="auto">
          <a:xfrm>
            <a:off x="5709389" y="4449410"/>
            <a:ext cx="1031651" cy="0"/>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cxnSp>
        <p:nvCxnSpPr>
          <p:cNvPr id="52" name="Straight Arrow Connector 51"/>
          <p:cNvCxnSpPr/>
          <p:nvPr/>
        </p:nvCxnSpPr>
        <p:spPr bwMode="auto">
          <a:xfrm flipV="1">
            <a:off x="6741040" y="4279946"/>
            <a:ext cx="0" cy="172437"/>
          </a:xfrm>
          <a:prstGeom prst="straightConnector1">
            <a:avLst/>
          </a:prstGeom>
          <a:solidFill>
            <a:schemeClr val="accent1"/>
          </a:solidFill>
          <a:ln w="9525" cap="flat" cmpd="sng" algn="ctr">
            <a:solidFill>
              <a:srgbClr val="FF0000"/>
            </a:solidFill>
            <a:prstDash val="solid"/>
            <a:round/>
            <a:headEnd type="none" w="med" len="med"/>
            <a:tailEnd type="oval" w="med" len="med"/>
          </a:ln>
          <a:effectLst/>
        </p:spPr>
      </p:cxnSp>
      <p:cxnSp>
        <p:nvCxnSpPr>
          <p:cNvPr id="54" name="Straight Arrow Connector 53"/>
          <p:cNvCxnSpPr/>
          <p:nvPr/>
        </p:nvCxnSpPr>
        <p:spPr bwMode="auto">
          <a:xfrm flipH="1">
            <a:off x="5620199" y="4279946"/>
            <a:ext cx="1107462" cy="0"/>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grpSp>
        <p:nvGrpSpPr>
          <p:cNvPr id="8" name="Group 69"/>
          <p:cNvGrpSpPr/>
          <p:nvPr/>
        </p:nvGrpSpPr>
        <p:grpSpPr>
          <a:xfrm>
            <a:off x="5620199" y="3370193"/>
            <a:ext cx="311425" cy="909753"/>
            <a:chOff x="2893695" y="2613661"/>
            <a:chExt cx="399095" cy="1165859"/>
          </a:xfrm>
        </p:grpSpPr>
        <p:cxnSp>
          <p:nvCxnSpPr>
            <p:cNvPr id="56" name="Straight Arrow Connector 55"/>
            <p:cNvCxnSpPr/>
            <p:nvPr/>
          </p:nvCxnSpPr>
          <p:spPr bwMode="auto">
            <a:xfrm flipV="1">
              <a:off x="2893695" y="2750819"/>
              <a:ext cx="0" cy="1028701"/>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cxnSp>
          <p:nvCxnSpPr>
            <p:cNvPr id="58" name="Straight Arrow Connector 57"/>
            <p:cNvCxnSpPr/>
            <p:nvPr/>
          </p:nvCxnSpPr>
          <p:spPr bwMode="auto">
            <a:xfrm>
              <a:off x="2893695" y="2750819"/>
              <a:ext cx="399095" cy="0"/>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cxnSp>
          <p:nvCxnSpPr>
            <p:cNvPr id="61" name="Straight Arrow Connector 60"/>
            <p:cNvCxnSpPr/>
            <p:nvPr/>
          </p:nvCxnSpPr>
          <p:spPr bwMode="auto">
            <a:xfrm flipV="1">
              <a:off x="3292790" y="2613661"/>
              <a:ext cx="0" cy="137158"/>
            </a:xfrm>
            <a:prstGeom prst="straightConnector1">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68" name="Straight Arrow Connector 67"/>
            <p:cNvCxnSpPr/>
            <p:nvPr/>
          </p:nvCxnSpPr>
          <p:spPr bwMode="auto">
            <a:xfrm>
              <a:off x="2893695" y="3672840"/>
              <a:ext cx="399095" cy="0"/>
            </a:xfrm>
            <a:prstGeom prst="straightConnector1">
              <a:avLst/>
            </a:prstGeom>
            <a:solidFill>
              <a:schemeClr val="accent1"/>
            </a:solidFill>
            <a:ln w="9525" cap="flat" cmpd="sng" algn="ctr">
              <a:solidFill>
                <a:srgbClr val="FF0000"/>
              </a:solidFill>
              <a:prstDash val="solid"/>
              <a:round/>
              <a:headEnd type="oval" w="med" len="med"/>
              <a:tailEnd type="none" w="med" len="med"/>
            </a:ln>
            <a:effectLst/>
          </p:spPr>
        </p:cxnSp>
        <p:cxnSp>
          <p:nvCxnSpPr>
            <p:cNvPr id="69" name="Straight Arrow Connector 68"/>
            <p:cNvCxnSpPr/>
            <p:nvPr/>
          </p:nvCxnSpPr>
          <p:spPr bwMode="auto">
            <a:xfrm flipV="1">
              <a:off x="3292790" y="3535682"/>
              <a:ext cx="0" cy="137158"/>
            </a:xfrm>
            <a:prstGeom prst="straightConnector1">
              <a:avLst/>
            </a:prstGeom>
            <a:solidFill>
              <a:schemeClr val="accent1"/>
            </a:solidFill>
            <a:ln w="9525" cap="flat" cmpd="sng" algn="ctr">
              <a:solidFill>
                <a:srgbClr val="FF0000"/>
              </a:solidFill>
              <a:prstDash val="solid"/>
              <a:round/>
              <a:headEnd type="none" w="med" len="med"/>
              <a:tailEnd type="triangle" w="med" len="med"/>
            </a:ln>
            <a:effectLst/>
          </p:spPr>
        </p:cxnSp>
      </p:grpSp>
      <p:grpSp>
        <p:nvGrpSpPr>
          <p:cNvPr id="9" name="Group 70"/>
          <p:cNvGrpSpPr/>
          <p:nvPr/>
        </p:nvGrpSpPr>
        <p:grpSpPr>
          <a:xfrm flipH="1">
            <a:off x="7909821" y="3370193"/>
            <a:ext cx="311425" cy="909753"/>
            <a:chOff x="2893695" y="2613661"/>
            <a:chExt cx="399095" cy="1165859"/>
          </a:xfrm>
        </p:grpSpPr>
        <p:cxnSp>
          <p:nvCxnSpPr>
            <p:cNvPr id="72" name="Straight Arrow Connector 71"/>
            <p:cNvCxnSpPr/>
            <p:nvPr/>
          </p:nvCxnSpPr>
          <p:spPr bwMode="auto">
            <a:xfrm flipV="1">
              <a:off x="2893695" y="2750819"/>
              <a:ext cx="0" cy="1028701"/>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cxnSp>
          <p:nvCxnSpPr>
            <p:cNvPr id="73" name="Straight Arrow Connector 72"/>
            <p:cNvCxnSpPr/>
            <p:nvPr/>
          </p:nvCxnSpPr>
          <p:spPr bwMode="auto">
            <a:xfrm>
              <a:off x="2893695" y="2750819"/>
              <a:ext cx="399095" cy="0"/>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cxnSp>
          <p:nvCxnSpPr>
            <p:cNvPr id="74" name="Straight Arrow Connector 73"/>
            <p:cNvCxnSpPr/>
            <p:nvPr/>
          </p:nvCxnSpPr>
          <p:spPr bwMode="auto">
            <a:xfrm flipV="1">
              <a:off x="3292790" y="2613661"/>
              <a:ext cx="0" cy="137158"/>
            </a:xfrm>
            <a:prstGeom prst="straightConnector1">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75" name="Straight Arrow Connector 74"/>
            <p:cNvCxnSpPr/>
            <p:nvPr/>
          </p:nvCxnSpPr>
          <p:spPr bwMode="auto">
            <a:xfrm>
              <a:off x="2893695" y="3672840"/>
              <a:ext cx="399095" cy="0"/>
            </a:xfrm>
            <a:prstGeom prst="straightConnector1">
              <a:avLst/>
            </a:prstGeom>
            <a:solidFill>
              <a:schemeClr val="accent1"/>
            </a:solidFill>
            <a:ln w="9525" cap="flat" cmpd="sng" algn="ctr">
              <a:solidFill>
                <a:srgbClr val="FF0000"/>
              </a:solidFill>
              <a:prstDash val="solid"/>
              <a:round/>
              <a:headEnd type="oval" w="med" len="med"/>
              <a:tailEnd type="none" w="med" len="med"/>
            </a:ln>
            <a:effectLst/>
          </p:spPr>
        </p:cxnSp>
        <p:cxnSp>
          <p:nvCxnSpPr>
            <p:cNvPr id="76" name="Straight Arrow Connector 75"/>
            <p:cNvCxnSpPr/>
            <p:nvPr/>
          </p:nvCxnSpPr>
          <p:spPr bwMode="auto">
            <a:xfrm flipV="1">
              <a:off x="3292790" y="3535682"/>
              <a:ext cx="0" cy="137158"/>
            </a:xfrm>
            <a:prstGeom prst="straightConnector1">
              <a:avLst/>
            </a:prstGeom>
            <a:solidFill>
              <a:schemeClr val="accent1"/>
            </a:solidFill>
            <a:ln w="9525" cap="flat" cmpd="sng" algn="ctr">
              <a:solidFill>
                <a:srgbClr val="FF0000"/>
              </a:solidFill>
              <a:prstDash val="solid"/>
              <a:round/>
              <a:headEnd type="none" w="med" len="med"/>
              <a:tailEnd type="triangle" w="med" len="med"/>
            </a:ln>
            <a:effectLst/>
          </p:spPr>
        </p:cxnSp>
      </p:grpSp>
      <p:cxnSp>
        <p:nvCxnSpPr>
          <p:cNvPr id="77" name="Straight Arrow Connector 76"/>
          <p:cNvCxnSpPr/>
          <p:nvPr/>
        </p:nvCxnSpPr>
        <p:spPr bwMode="auto">
          <a:xfrm flipH="1">
            <a:off x="6741041" y="4279946"/>
            <a:ext cx="272033" cy="0"/>
          </a:xfrm>
          <a:prstGeom prst="straightConnector1">
            <a:avLst/>
          </a:prstGeom>
          <a:solidFill>
            <a:schemeClr val="accent1"/>
          </a:solidFill>
          <a:ln w="9525" cap="flat" cmpd="sng" algn="ctr">
            <a:solidFill>
              <a:srgbClr val="FF0000"/>
            </a:solidFill>
            <a:prstDash val="solid"/>
            <a:round/>
            <a:headEnd type="triangle" w="med" len="med"/>
            <a:tailEnd type="none" w="med" len="med"/>
          </a:ln>
          <a:effectLst/>
        </p:spPr>
      </p:cxnSp>
      <p:cxnSp>
        <p:nvCxnSpPr>
          <p:cNvPr id="79" name="Straight Arrow Connector 78"/>
          <p:cNvCxnSpPr/>
          <p:nvPr/>
        </p:nvCxnSpPr>
        <p:spPr bwMode="auto">
          <a:xfrm flipH="1">
            <a:off x="7013073" y="4279946"/>
            <a:ext cx="1204087" cy="0"/>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sp>
        <p:nvSpPr>
          <p:cNvPr id="84" name="TextBox 83"/>
          <p:cNvSpPr txBox="1"/>
          <p:nvPr/>
        </p:nvSpPr>
        <p:spPr>
          <a:xfrm>
            <a:off x="6709823" y="4101564"/>
            <a:ext cx="535150" cy="184666"/>
          </a:xfrm>
          <a:prstGeom prst="rect">
            <a:avLst/>
          </a:prstGeom>
          <a:noFill/>
        </p:spPr>
        <p:txBody>
          <a:bodyPr wrap="square" rtlCol="0">
            <a:spAutoFit/>
          </a:bodyPr>
          <a:lstStyle/>
          <a:p>
            <a:r>
              <a:rPr lang="en-US" sz="600" dirty="0" err="1">
                <a:solidFill>
                  <a:schemeClr val="tx1"/>
                </a:solidFill>
                <a:latin typeface="Calibri" pitchFamily="34" charset="0"/>
                <a:cs typeface="Calibri" pitchFamily="34" charset="0"/>
              </a:rPr>
              <a:t>clk_in</a:t>
            </a:r>
            <a:endParaRPr lang="en-US" sz="600" dirty="0">
              <a:solidFill>
                <a:schemeClr val="tx1"/>
              </a:solidFill>
              <a:latin typeface="Calibri" pitchFamily="34" charset="0"/>
              <a:cs typeface="Calibri" pitchFamily="34" charset="0"/>
            </a:endParaRPr>
          </a:p>
        </p:txBody>
      </p:sp>
      <p:grpSp>
        <p:nvGrpSpPr>
          <p:cNvPr id="11" name="Group 92"/>
          <p:cNvGrpSpPr/>
          <p:nvPr/>
        </p:nvGrpSpPr>
        <p:grpSpPr>
          <a:xfrm>
            <a:off x="5205459" y="3111536"/>
            <a:ext cx="541094" cy="716506"/>
            <a:chOff x="1946910" y="2282190"/>
            <a:chExt cx="1108708" cy="918211"/>
          </a:xfrm>
        </p:grpSpPr>
        <p:cxnSp>
          <p:nvCxnSpPr>
            <p:cNvPr id="86" name="Straight Arrow Connector 85"/>
            <p:cNvCxnSpPr/>
            <p:nvPr/>
          </p:nvCxnSpPr>
          <p:spPr bwMode="auto">
            <a:xfrm>
              <a:off x="1946910" y="2282190"/>
              <a:ext cx="1108708"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89" name="Straight Arrow Connector 88"/>
            <p:cNvCxnSpPr/>
            <p:nvPr/>
          </p:nvCxnSpPr>
          <p:spPr bwMode="auto">
            <a:xfrm flipH="1">
              <a:off x="1946910" y="3200400"/>
              <a:ext cx="1108708"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grpSp>
      <p:grpSp>
        <p:nvGrpSpPr>
          <p:cNvPr id="12" name="Group 91"/>
          <p:cNvGrpSpPr/>
          <p:nvPr/>
        </p:nvGrpSpPr>
        <p:grpSpPr>
          <a:xfrm>
            <a:off x="8095265" y="3111536"/>
            <a:ext cx="487580" cy="716506"/>
            <a:chOff x="6065520" y="2282190"/>
            <a:chExt cx="1108708" cy="918211"/>
          </a:xfrm>
        </p:grpSpPr>
        <p:cxnSp>
          <p:nvCxnSpPr>
            <p:cNvPr id="90" name="Straight Arrow Connector 89"/>
            <p:cNvCxnSpPr/>
            <p:nvPr/>
          </p:nvCxnSpPr>
          <p:spPr bwMode="auto">
            <a:xfrm>
              <a:off x="6065520" y="2282190"/>
              <a:ext cx="1108708"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91" name="Straight Arrow Connector 90"/>
            <p:cNvCxnSpPr/>
            <p:nvPr/>
          </p:nvCxnSpPr>
          <p:spPr bwMode="auto">
            <a:xfrm flipH="1">
              <a:off x="6065520" y="3200400"/>
              <a:ext cx="1108708"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grpSp>
      <p:sp>
        <p:nvSpPr>
          <p:cNvPr id="64" name="TextBox 63"/>
          <p:cNvSpPr txBox="1"/>
          <p:nvPr/>
        </p:nvSpPr>
        <p:spPr>
          <a:xfrm>
            <a:off x="4881397" y="4424139"/>
            <a:ext cx="408794" cy="184666"/>
          </a:xfrm>
          <a:prstGeom prst="rect">
            <a:avLst/>
          </a:prstGeom>
          <a:noFill/>
        </p:spPr>
        <p:txBody>
          <a:bodyPr wrap="square" rtlCol="0">
            <a:spAutoFit/>
          </a:bodyPr>
          <a:lstStyle/>
          <a:p>
            <a:r>
              <a:rPr lang="en-US" sz="600" b="1" i="1" dirty="0">
                <a:solidFill>
                  <a:srgbClr val="0070C0"/>
                </a:solidFill>
                <a:latin typeface="Calibri" pitchFamily="34" charset="0"/>
                <a:cs typeface="Calibri" pitchFamily="34" charset="0"/>
              </a:rPr>
              <a:t>Tc1</a:t>
            </a:r>
          </a:p>
        </p:txBody>
      </p:sp>
      <p:sp>
        <p:nvSpPr>
          <p:cNvPr id="66" name="TextBox 65"/>
          <p:cNvSpPr txBox="1"/>
          <p:nvPr/>
        </p:nvSpPr>
        <p:spPr>
          <a:xfrm>
            <a:off x="5709389" y="4312649"/>
            <a:ext cx="535150" cy="184666"/>
          </a:xfrm>
          <a:prstGeom prst="rect">
            <a:avLst/>
          </a:prstGeom>
          <a:noFill/>
        </p:spPr>
        <p:txBody>
          <a:bodyPr wrap="square" rtlCol="0">
            <a:spAutoFit/>
          </a:bodyPr>
          <a:lstStyle/>
          <a:p>
            <a:r>
              <a:rPr lang="en-US" sz="600" b="1" i="1" dirty="0">
                <a:solidFill>
                  <a:srgbClr val="0070C0"/>
                </a:solidFill>
                <a:latin typeface="Calibri" pitchFamily="34" charset="0"/>
                <a:cs typeface="Calibri" pitchFamily="34" charset="0"/>
              </a:rPr>
              <a:t>Tc2</a:t>
            </a:r>
          </a:p>
        </p:txBody>
      </p:sp>
      <p:sp>
        <p:nvSpPr>
          <p:cNvPr id="67" name="TextBox 66"/>
          <p:cNvSpPr txBox="1"/>
          <p:nvPr/>
        </p:nvSpPr>
        <p:spPr>
          <a:xfrm>
            <a:off x="5990344" y="4136368"/>
            <a:ext cx="535150" cy="184666"/>
          </a:xfrm>
          <a:prstGeom prst="rect">
            <a:avLst/>
          </a:prstGeom>
          <a:noFill/>
        </p:spPr>
        <p:txBody>
          <a:bodyPr wrap="square" rtlCol="0">
            <a:spAutoFit/>
          </a:bodyPr>
          <a:lstStyle/>
          <a:p>
            <a:r>
              <a:rPr lang="en-US" sz="600" b="1" i="1" dirty="0">
                <a:solidFill>
                  <a:srgbClr val="0070C0"/>
                </a:solidFill>
                <a:latin typeface="Calibri" pitchFamily="34" charset="0"/>
                <a:cs typeface="Calibri" pitchFamily="34" charset="0"/>
              </a:rPr>
              <a:t>Tc3</a:t>
            </a:r>
          </a:p>
        </p:txBody>
      </p:sp>
      <p:sp>
        <p:nvSpPr>
          <p:cNvPr id="70" name="TextBox 69"/>
          <p:cNvSpPr txBox="1"/>
          <p:nvPr/>
        </p:nvSpPr>
        <p:spPr>
          <a:xfrm>
            <a:off x="5612765" y="4068604"/>
            <a:ext cx="535150" cy="184666"/>
          </a:xfrm>
          <a:prstGeom prst="rect">
            <a:avLst/>
          </a:prstGeom>
          <a:noFill/>
        </p:spPr>
        <p:txBody>
          <a:bodyPr wrap="square" rtlCol="0">
            <a:spAutoFit/>
          </a:bodyPr>
          <a:lstStyle/>
          <a:p>
            <a:r>
              <a:rPr lang="en-US" sz="600" b="1" i="1" dirty="0">
                <a:solidFill>
                  <a:srgbClr val="0070C0"/>
                </a:solidFill>
                <a:latin typeface="Calibri" pitchFamily="34" charset="0"/>
                <a:cs typeface="Calibri" pitchFamily="34" charset="0"/>
              </a:rPr>
              <a:t>Tc4</a:t>
            </a:r>
          </a:p>
        </p:txBody>
      </p:sp>
      <p:sp>
        <p:nvSpPr>
          <p:cNvPr id="71" name="TextBox 70"/>
          <p:cNvSpPr txBox="1"/>
          <p:nvPr/>
        </p:nvSpPr>
        <p:spPr>
          <a:xfrm>
            <a:off x="5612765" y="3347895"/>
            <a:ext cx="535150" cy="184666"/>
          </a:xfrm>
          <a:prstGeom prst="rect">
            <a:avLst/>
          </a:prstGeom>
          <a:noFill/>
        </p:spPr>
        <p:txBody>
          <a:bodyPr wrap="square" rtlCol="0">
            <a:spAutoFit/>
          </a:bodyPr>
          <a:lstStyle/>
          <a:p>
            <a:r>
              <a:rPr lang="en-US" sz="600" b="1" i="1" dirty="0">
                <a:solidFill>
                  <a:srgbClr val="0070C0"/>
                </a:solidFill>
                <a:latin typeface="Calibri" pitchFamily="34" charset="0"/>
                <a:cs typeface="Calibri" pitchFamily="34" charset="0"/>
              </a:rPr>
              <a:t>Tc5</a:t>
            </a:r>
          </a:p>
        </p:txBody>
      </p:sp>
      <p:sp>
        <p:nvSpPr>
          <p:cNvPr id="78" name="TextBox 77"/>
          <p:cNvSpPr txBox="1"/>
          <p:nvPr/>
        </p:nvSpPr>
        <p:spPr>
          <a:xfrm>
            <a:off x="6724688" y="4244885"/>
            <a:ext cx="535150" cy="184666"/>
          </a:xfrm>
          <a:prstGeom prst="rect">
            <a:avLst/>
          </a:prstGeom>
          <a:noFill/>
        </p:spPr>
        <p:txBody>
          <a:bodyPr wrap="square" rtlCol="0">
            <a:spAutoFit/>
          </a:bodyPr>
          <a:lstStyle/>
          <a:p>
            <a:r>
              <a:rPr lang="en-US" sz="600" b="1" i="1" dirty="0">
                <a:solidFill>
                  <a:srgbClr val="0070C0"/>
                </a:solidFill>
                <a:latin typeface="Calibri" pitchFamily="34" charset="0"/>
                <a:cs typeface="Calibri" pitchFamily="34" charset="0"/>
              </a:rPr>
              <a:t>Tc6</a:t>
            </a:r>
          </a:p>
        </p:txBody>
      </p:sp>
      <p:sp>
        <p:nvSpPr>
          <p:cNvPr id="80" name="TextBox 79"/>
          <p:cNvSpPr txBox="1"/>
          <p:nvPr/>
        </p:nvSpPr>
        <p:spPr>
          <a:xfrm>
            <a:off x="7131997" y="4136368"/>
            <a:ext cx="535150" cy="184666"/>
          </a:xfrm>
          <a:prstGeom prst="rect">
            <a:avLst/>
          </a:prstGeom>
          <a:noFill/>
        </p:spPr>
        <p:txBody>
          <a:bodyPr wrap="square" rtlCol="0">
            <a:spAutoFit/>
          </a:bodyPr>
          <a:lstStyle/>
          <a:p>
            <a:r>
              <a:rPr lang="en-US" sz="600" b="1" i="1" dirty="0">
                <a:solidFill>
                  <a:srgbClr val="0070C0"/>
                </a:solidFill>
                <a:latin typeface="Calibri" pitchFamily="34" charset="0"/>
                <a:cs typeface="Calibri" pitchFamily="34" charset="0"/>
              </a:rPr>
              <a:t>Tc7</a:t>
            </a:r>
          </a:p>
        </p:txBody>
      </p:sp>
      <p:sp>
        <p:nvSpPr>
          <p:cNvPr id="81" name="TextBox 80"/>
          <p:cNvSpPr txBox="1"/>
          <p:nvPr/>
        </p:nvSpPr>
        <p:spPr>
          <a:xfrm>
            <a:off x="6042373" y="3150186"/>
            <a:ext cx="535150" cy="184666"/>
          </a:xfrm>
          <a:prstGeom prst="rect">
            <a:avLst/>
          </a:prstGeom>
          <a:noFill/>
        </p:spPr>
        <p:txBody>
          <a:bodyPr wrap="square" rtlCol="0">
            <a:spAutoFit/>
          </a:bodyPr>
          <a:lstStyle/>
          <a:p>
            <a:r>
              <a:rPr lang="en-US" sz="600" b="1" i="1" dirty="0">
                <a:solidFill>
                  <a:schemeClr val="accent1">
                    <a:lumMod val="50000"/>
                  </a:schemeClr>
                </a:solidFill>
                <a:latin typeface="Calibri" pitchFamily="34" charset="0"/>
                <a:cs typeface="Calibri" pitchFamily="34" charset="0"/>
              </a:rPr>
              <a:t>Td1</a:t>
            </a:r>
          </a:p>
        </p:txBody>
      </p:sp>
      <p:sp>
        <p:nvSpPr>
          <p:cNvPr id="82" name="TextBox 81"/>
          <p:cNvSpPr txBox="1"/>
          <p:nvPr/>
        </p:nvSpPr>
        <p:spPr>
          <a:xfrm>
            <a:off x="6042373" y="3871407"/>
            <a:ext cx="535150" cy="184666"/>
          </a:xfrm>
          <a:prstGeom prst="rect">
            <a:avLst/>
          </a:prstGeom>
          <a:noFill/>
        </p:spPr>
        <p:txBody>
          <a:bodyPr wrap="square" rtlCol="0">
            <a:spAutoFit/>
          </a:bodyPr>
          <a:lstStyle/>
          <a:p>
            <a:r>
              <a:rPr lang="en-US" sz="600" b="1" i="1" dirty="0">
                <a:solidFill>
                  <a:schemeClr val="accent1">
                    <a:lumMod val="50000"/>
                  </a:schemeClr>
                </a:solidFill>
                <a:latin typeface="Calibri" pitchFamily="34" charset="0"/>
                <a:cs typeface="Calibri" pitchFamily="34" charset="0"/>
              </a:rPr>
              <a:t>Td6</a:t>
            </a:r>
          </a:p>
        </p:txBody>
      </p:sp>
      <p:sp>
        <p:nvSpPr>
          <p:cNvPr id="83" name="TextBox 82"/>
          <p:cNvSpPr txBox="1"/>
          <p:nvPr/>
        </p:nvSpPr>
        <p:spPr>
          <a:xfrm>
            <a:off x="6604279" y="3113024"/>
            <a:ext cx="535150" cy="184666"/>
          </a:xfrm>
          <a:prstGeom prst="rect">
            <a:avLst/>
          </a:prstGeom>
          <a:noFill/>
        </p:spPr>
        <p:txBody>
          <a:bodyPr wrap="square" rtlCol="0">
            <a:spAutoFit/>
          </a:bodyPr>
          <a:lstStyle/>
          <a:p>
            <a:r>
              <a:rPr lang="en-US" sz="600" b="1" i="1" dirty="0">
                <a:solidFill>
                  <a:schemeClr val="accent1">
                    <a:lumMod val="50000"/>
                  </a:schemeClr>
                </a:solidFill>
                <a:latin typeface="Calibri" pitchFamily="34" charset="0"/>
                <a:cs typeface="Calibri" pitchFamily="34" charset="0"/>
              </a:rPr>
              <a:t>Td2</a:t>
            </a:r>
          </a:p>
        </p:txBody>
      </p:sp>
      <p:sp>
        <p:nvSpPr>
          <p:cNvPr id="85" name="TextBox 84"/>
          <p:cNvSpPr txBox="1"/>
          <p:nvPr/>
        </p:nvSpPr>
        <p:spPr>
          <a:xfrm>
            <a:off x="6604279" y="3834244"/>
            <a:ext cx="535150" cy="184666"/>
          </a:xfrm>
          <a:prstGeom prst="rect">
            <a:avLst/>
          </a:prstGeom>
          <a:noFill/>
        </p:spPr>
        <p:txBody>
          <a:bodyPr wrap="square" rtlCol="0">
            <a:spAutoFit/>
          </a:bodyPr>
          <a:lstStyle/>
          <a:p>
            <a:r>
              <a:rPr lang="en-US" sz="600" b="1" i="1" dirty="0">
                <a:solidFill>
                  <a:schemeClr val="accent1">
                    <a:lumMod val="50000"/>
                  </a:schemeClr>
                </a:solidFill>
                <a:latin typeface="Calibri" pitchFamily="34" charset="0"/>
                <a:cs typeface="Calibri" pitchFamily="34" charset="0"/>
              </a:rPr>
              <a:t>Td5</a:t>
            </a:r>
          </a:p>
        </p:txBody>
      </p:sp>
      <p:sp>
        <p:nvSpPr>
          <p:cNvPr id="87" name="TextBox 86"/>
          <p:cNvSpPr txBox="1"/>
          <p:nvPr/>
        </p:nvSpPr>
        <p:spPr>
          <a:xfrm>
            <a:off x="7473897" y="3113024"/>
            <a:ext cx="535150" cy="184666"/>
          </a:xfrm>
          <a:prstGeom prst="rect">
            <a:avLst/>
          </a:prstGeom>
          <a:noFill/>
        </p:spPr>
        <p:txBody>
          <a:bodyPr wrap="square" rtlCol="0">
            <a:spAutoFit/>
          </a:bodyPr>
          <a:lstStyle/>
          <a:p>
            <a:r>
              <a:rPr lang="en-US" sz="600" b="1" i="1" dirty="0">
                <a:solidFill>
                  <a:schemeClr val="accent1">
                    <a:lumMod val="50000"/>
                  </a:schemeClr>
                </a:solidFill>
                <a:latin typeface="Calibri" pitchFamily="34" charset="0"/>
                <a:cs typeface="Calibri" pitchFamily="34" charset="0"/>
              </a:rPr>
              <a:t>Td3</a:t>
            </a:r>
          </a:p>
        </p:txBody>
      </p:sp>
      <p:sp>
        <p:nvSpPr>
          <p:cNvPr id="88" name="TextBox 87"/>
          <p:cNvSpPr txBox="1"/>
          <p:nvPr/>
        </p:nvSpPr>
        <p:spPr>
          <a:xfrm>
            <a:off x="7473897" y="3834244"/>
            <a:ext cx="535150" cy="184666"/>
          </a:xfrm>
          <a:prstGeom prst="rect">
            <a:avLst/>
          </a:prstGeom>
          <a:noFill/>
        </p:spPr>
        <p:txBody>
          <a:bodyPr wrap="square" rtlCol="0">
            <a:spAutoFit/>
          </a:bodyPr>
          <a:lstStyle/>
          <a:p>
            <a:r>
              <a:rPr lang="en-US" sz="600" b="1" i="1" dirty="0">
                <a:solidFill>
                  <a:schemeClr val="accent1">
                    <a:lumMod val="50000"/>
                  </a:schemeClr>
                </a:solidFill>
                <a:latin typeface="Calibri" pitchFamily="34" charset="0"/>
                <a:cs typeface="Calibri" pitchFamily="34" charset="0"/>
              </a:rPr>
              <a:t>Td4</a:t>
            </a:r>
          </a:p>
        </p:txBody>
      </p:sp>
      <p:sp>
        <p:nvSpPr>
          <p:cNvPr id="92" name="TextBox 91"/>
          <p:cNvSpPr txBox="1"/>
          <p:nvPr/>
        </p:nvSpPr>
        <p:spPr>
          <a:xfrm>
            <a:off x="4851666" y="4297784"/>
            <a:ext cx="377575" cy="184666"/>
          </a:xfrm>
          <a:prstGeom prst="rect">
            <a:avLst/>
          </a:prstGeom>
          <a:noFill/>
        </p:spPr>
        <p:txBody>
          <a:bodyPr wrap="square" rtlCol="0">
            <a:spAutoFit/>
          </a:bodyPr>
          <a:lstStyle/>
          <a:p>
            <a:r>
              <a:rPr lang="en-US" sz="600" dirty="0">
                <a:solidFill>
                  <a:schemeClr val="tx1"/>
                </a:solidFill>
                <a:latin typeface="Calibri" pitchFamily="34" charset="0"/>
                <a:cs typeface="Calibri" pitchFamily="34" charset="0"/>
              </a:rPr>
              <a:t>out</a:t>
            </a:r>
          </a:p>
        </p:txBody>
      </p:sp>
      <p:cxnSp>
        <p:nvCxnSpPr>
          <p:cNvPr id="95" name="Straight Arrow Connector 94"/>
          <p:cNvCxnSpPr/>
          <p:nvPr/>
        </p:nvCxnSpPr>
        <p:spPr bwMode="auto">
          <a:xfrm flipH="1">
            <a:off x="6103319" y="2586793"/>
            <a:ext cx="909754" cy="0"/>
          </a:xfrm>
          <a:prstGeom prst="straightConnector1">
            <a:avLst/>
          </a:prstGeom>
          <a:solidFill>
            <a:schemeClr val="accent1"/>
          </a:solidFill>
          <a:ln w="9525" cap="flat" cmpd="sng" algn="ctr">
            <a:solidFill>
              <a:schemeClr val="tx1"/>
            </a:solidFill>
            <a:prstDash val="solid"/>
            <a:round/>
            <a:headEnd type="triangle" w="med" len="med"/>
            <a:tailEnd type="triangle" w="med" len="med"/>
          </a:ln>
          <a:effectLst/>
        </p:spPr>
      </p:cxnSp>
      <p:cxnSp>
        <p:nvCxnSpPr>
          <p:cNvPr id="97" name="Straight Arrow Connector 96"/>
          <p:cNvCxnSpPr/>
          <p:nvPr/>
        </p:nvCxnSpPr>
        <p:spPr bwMode="auto">
          <a:xfrm flipH="1">
            <a:off x="6983344" y="2586793"/>
            <a:ext cx="755154" cy="0"/>
          </a:xfrm>
          <a:prstGeom prst="straightConnector1">
            <a:avLst/>
          </a:prstGeom>
          <a:solidFill>
            <a:schemeClr val="accent1"/>
          </a:solidFill>
          <a:ln w="9525" cap="flat" cmpd="sng" algn="ctr">
            <a:solidFill>
              <a:schemeClr val="tx1"/>
            </a:solidFill>
            <a:prstDash val="solid"/>
            <a:round/>
            <a:headEnd type="triangle" w="med" len="med"/>
            <a:tailEnd type="triangle" w="med" len="med"/>
          </a:ln>
          <a:effectLst/>
        </p:spPr>
      </p:cxnSp>
      <p:cxnSp>
        <p:nvCxnSpPr>
          <p:cNvPr id="101" name="Straight Connector 100"/>
          <p:cNvCxnSpPr/>
          <p:nvPr/>
        </p:nvCxnSpPr>
        <p:spPr bwMode="auto">
          <a:xfrm>
            <a:off x="6103319" y="2475303"/>
            <a:ext cx="0" cy="359740"/>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2" name="Straight Connector 101"/>
          <p:cNvCxnSpPr/>
          <p:nvPr/>
        </p:nvCxnSpPr>
        <p:spPr bwMode="auto">
          <a:xfrm>
            <a:off x="7738498" y="2475303"/>
            <a:ext cx="0" cy="359740"/>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99" name="TextBox 98"/>
          <p:cNvSpPr txBox="1"/>
          <p:nvPr/>
        </p:nvSpPr>
        <p:spPr>
          <a:xfrm>
            <a:off x="6174673" y="2302612"/>
            <a:ext cx="838401" cy="276999"/>
          </a:xfrm>
          <a:prstGeom prst="rect">
            <a:avLst/>
          </a:prstGeom>
          <a:noFill/>
        </p:spPr>
        <p:txBody>
          <a:bodyPr wrap="square" rtlCol="0">
            <a:spAutoFit/>
          </a:bodyPr>
          <a:lstStyle/>
          <a:p>
            <a:pPr algn="r"/>
            <a:r>
              <a:rPr lang="en-US" sz="600" b="1" i="1" dirty="0">
                <a:solidFill>
                  <a:srgbClr val="FF0000"/>
                </a:solidFill>
                <a:latin typeface="Calibri" pitchFamily="34" charset="0"/>
                <a:cs typeface="Calibri" pitchFamily="34" charset="0"/>
              </a:rPr>
              <a:t>Close timing before </a:t>
            </a:r>
            <a:r>
              <a:rPr lang="en-US" sz="600" b="1" i="1" dirty="0" err="1">
                <a:solidFill>
                  <a:srgbClr val="FF0000"/>
                </a:solidFill>
                <a:latin typeface="Calibri" pitchFamily="34" charset="0"/>
                <a:cs typeface="Calibri" pitchFamily="34" charset="0"/>
              </a:rPr>
              <a:t>tapeout</a:t>
            </a:r>
            <a:endParaRPr lang="en-US" sz="600" b="1" i="1" dirty="0">
              <a:solidFill>
                <a:srgbClr val="FF0000"/>
              </a:solidFill>
              <a:latin typeface="Calibri" pitchFamily="34" charset="0"/>
              <a:cs typeface="Calibri" pitchFamily="34" charset="0"/>
            </a:endParaRPr>
          </a:p>
        </p:txBody>
      </p:sp>
      <p:sp>
        <p:nvSpPr>
          <p:cNvPr id="100" name="TextBox 99"/>
          <p:cNvSpPr txBox="1"/>
          <p:nvPr/>
        </p:nvSpPr>
        <p:spPr>
          <a:xfrm>
            <a:off x="7013073" y="2302612"/>
            <a:ext cx="909755" cy="276999"/>
          </a:xfrm>
          <a:prstGeom prst="rect">
            <a:avLst/>
          </a:prstGeom>
          <a:noFill/>
        </p:spPr>
        <p:txBody>
          <a:bodyPr wrap="square" rtlCol="0">
            <a:spAutoFit/>
          </a:bodyPr>
          <a:lstStyle/>
          <a:p>
            <a:r>
              <a:rPr lang="en-US" sz="600" b="1" i="1" dirty="0">
                <a:solidFill>
                  <a:srgbClr val="0070C0"/>
                </a:solidFill>
                <a:latin typeface="Calibri" pitchFamily="34" charset="0"/>
                <a:cs typeface="Calibri" pitchFamily="34" charset="0"/>
              </a:rPr>
              <a:t>Close timing during FPGA design</a:t>
            </a:r>
          </a:p>
        </p:txBody>
      </p:sp>
      <p:sp>
        <p:nvSpPr>
          <p:cNvPr id="13" name="Slide Number Placeholder 12">
            <a:extLst>
              <a:ext uri="{FF2B5EF4-FFF2-40B4-BE49-F238E27FC236}">
                <a16:creationId xmlns:a16="http://schemas.microsoft.com/office/drawing/2014/main" id="{2182E32F-91BE-4200-94B2-0D61E993BEE0}"/>
              </a:ext>
            </a:extLst>
          </p:cNvPr>
          <p:cNvSpPr>
            <a:spLocks noGrp="1"/>
          </p:cNvSpPr>
          <p:nvPr>
            <p:ph type="sldNum" sz="quarter" idx="10"/>
          </p:nvPr>
        </p:nvSpPr>
        <p:spPr/>
        <p:txBody>
          <a:bodyPr/>
          <a:lstStyle/>
          <a:p>
            <a:fld id="{3FB7B0BF-4C2A-430B-B427-4B210A416506}" type="slidenum">
              <a:rPr lang="en-US" smtClean="0"/>
              <a:pPr/>
              <a:t>10</a:t>
            </a:fld>
            <a:endParaRPr lang="en-US" dirty="0"/>
          </a:p>
        </p:txBody>
      </p:sp>
      <p:sp>
        <p:nvSpPr>
          <p:cNvPr id="96" name="Rectangle 95"/>
          <p:cNvSpPr/>
          <p:nvPr/>
        </p:nvSpPr>
        <p:spPr>
          <a:xfrm>
            <a:off x="7686460" y="4640752"/>
            <a:ext cx="1409414" cy="5027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Rectangle 76"/>
          <p:cNvSpPr/>
          <p:nvPr/>
        </p:nvSpPr>
        <p:spPr>
          <a:xfrm>
            <a:off x="7686460" y="4640752"/>
            <a:ext cx="1409414" cy="5027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65" name="Title 5"/>
          <p:cNvSpPr>
            <a:spLocks noGrp="1"/>
          </p:cNvSpPr>
          <p:nvPr>
            <p:ph type="title"/>
          </p:nvPr>
        </p:nvSpPr>
        <p:spPr/>
        <p:txBody>
          <a:bodyPr/>
          <a:lstStyle/>
          <a:p>
            <a:pPr eaLnBrk="1" hangingPunct="1"/>
            <a:r>
              <a:rPr lang="en-US" sz="2600" dirty="0">
                <a:latin typeface="Calibri" pitchFamily="34" charset="0"/>
              </a:rPr>
              <a:t>Advanced Mode Example #2 – Clock from FPGA</a:t>
            </a:r>
          </a:p>
        </p:txBody>
      </p:sp>
      <p:sp>
        <p:nvSpPr>
          <p:cNvPr id="93" name="Content Placeholder 2"/>
          <p:cNvSpPr>
            <a:spLocks noGrp="1"/>
          </p:cNvSpPr>
          <p:nvPr>
            <p:ph idx="1"/>
          </p:nvPr>
        </p:nvSpPr>
        <p:spPr>
          <a:xfrm>
            <a:off x="457200" y="940985"/>
            <a:ext cx="3448052" cy="3995400"/>
          </a:xfrm>
        </p:spPr>
        <p:txBody>
          <a:bodyPr>
            <a:normAutofit lnSpcReduction="10000"/>
          </a:bodyPr>
          <a:lstStyle/>
          <a:p>
            <a:pPr>
              <a:defRPr/>
            </a:pPr>
            <a:r>
              <a:rPr lang="en-US" sz="1400" b="1" dirty="0">
                <a:latin typeface="Calibri" pitchFamily="34" charset="0"/>
              </a:rPr>
              <a:t>Clock Flexibility</a:t>
            </a:r>
          </a:p>
          <a:p>
            <a:pPr lvl="1">
              <a:defRPr/>
            </a:pPr>
            <a:r>
              <a:rPr lang="en-US" sz="1050" dirty="0" smtClean="0"/>
              <a:t>Clock source(s) drive Speedcore directly.</a:t>
            </a:r>
          </a:p>
          <a:p>
            <a:pPr lvl="1">
              <a:defRPr/>
            </a:pPr>
            <a:r>
              <a:rPr lang="en-US" sz="1050" dirty="0" smtClean="0"/>
              <a:t>More </a:t>
            </a:r>
            <a:r>
              <a:rPr lang="en-US" sz="1050" dirty="0"/>
              <a:t>flexibility: the FPGA designer </a:t>
            </a:r>
            <a:r>
              <a:rPr lang="en-US" sz="1050" dirty="0" smtClean="0"/>
              <a:t>chooses the actual clock for FPGA and ASIC logic at design time.</a:t>
            </a:r>
          </a:p>
          <a:p>
            <a:pPr lvl="1">
              <a:defRPr/>
            </a:pPr>
            <a:endParaRPr lang="en-US" sz="1200" dirty="0">
              <a:latin typeface="Calibri" pitchFamily="34" charset="0"/>
            </a:endParaRPr>
          </a:p>
          <a:p>
            <a:pPr>
              <a:defRPr/>
            </a:pPr>
            <a:r>
              <a:rPr lang="en-US" sz="1400" b="1" dirty="0" smtClean="0">
                <a:latin typeface="Calibri" pitchFamily="34" charset="0"/>
              </a:rPr>
              <a:t>Steps</a:t>
            </a:r>
            <a:r>
              <a:rPr lang="en-US" sz="1400" b="1" dirty="0">
                <a:latin typeface="Calibri" pitchFamily="34" charset="0"/>
              </a:rPr>
              <a:t>:</a:t>
            </a:r>
          </a:p>
          <a:p>
            <a:pPr lvl="1">
              <a:defRPr/>
            </a:pPr>
            <a:r>
              <a:rPr lang="en-US" sz="1050" i="1" dirty="0" smtClean="0"/>
              <a:t>Same as before …</a:t>
            </a:r>
          </a:p>
          <a:p>
            <a:pPr lvl="1">
              <a:defRPr/>
            </a:pPr>
            <a:r>
              <a:rPr lang="en-US" sz="1050" dirty="0" smtClean="0"/>
              <a:t>ASIC </a:t>
            </a:r>
            <a:r>
              <a:rPr lang="en-US" sz="1050" dirty="0"/>
              <a:t>designer </a:t>
            </a:r>
            <a:r>
              <a:rPr lang="en-US" sz="1050" dirty="0" smtClean="0"/>
              <a:t>closes </a:t>
            </a:r>
            <a:r>
              <a:rPr lang="en-US" sz="1050" dirty="0"/>
              <a:t>timing using industry standard </a:t>
            </a:r>
            <a:r>
              <a:rPr lang="en-US" sz="1050" dirty="0" smtClean="0"/>
              <a:t>tools</a:t>
            </a:r>
          </a:p>
          <a:p>
            <a:pPr lvl="1">
              <a:defRPr/>
            </a:pPr>
            <a:r>
              <a:rPr lang="en-US" sz="1050" dirty="0" smtClean="0"/>
              <a:t>FPGA </a:t>
            </a:r>
            <a:r>
              <a:rPr lang="en-US" sz="1050" dirty="0"/>
              <a:t>designer </a:t>
            </a:r>
            <a:r>
              <a:rPr lang="en-US" sz="1050" dirty="0" smtClean="0"/>
              <a:t>implements </a:t>
            </a:r>
            <a:r>
              <a:rPr lang="en-US" sz="1050" dirty="0"/>
              <a:t>constraint files using Achronix-provided </a:t>
            </a:r>
            <a:r>
              <a:rPr lang="en-US" sz="1050" dirty="0" smtClean="0"/>
              <a:t>tools, and runs a set of designs to confirm FPGA timing closure.</a:t>
            </a:r>
          </a:p>
          <a:p>
            <a:pPr lvl="1">
              <a:defRPr/>
            </a:pPr>
            <a:endParaRPr lang="en-US" sz="1050" dirty="0"/>
          </a:p>
          <a:p>
            <a:pPr>
              <a:defRPr/>
            </a:pPr>
            <a:r>
              <a:rPr lang="en-US" sz="1400" b="1" dirty="0" smtClean="0"/>
              <a:t>Notes:</a:t>
            </a:r>
            <a:r>
              <a:rPr lang="en-US" sz="1400" dirty="0" smtClean="0"/>
              <a:t> </a:t>
            </a:r>
            <a:endParaRPr lang="en-US" sz="1400" dirty="0"/>
          </a:p>
          <a:p>
            <a:pPr lvl="1">
              <a:defRPr/>
            </a:pPr>
            <a:r>
              <a:rPr lang="en-US" sz="1100" dirty="0"/>
              <a:t>ACE correctly handles the fact that the CLK pin is now an output that can be selected by the users design.</a:t>
            </a:r>
          </a:p>
          <a:p>
            <a:pPr lvl="1">
              <a:defRPr/>
            </a:pPr>
            <a:r>
              <a:rPr lang="en-US" sz="1100" dirty="0" smtClean="0"/>
              <a:t>More </a:t>
            </a:r>
            <a:r>
              <a:rPr lang="en-US" sz="1100" dirty="0"/>
              <a:t>modes are available, if needed by the application.</a:t>
            </a:r>
          </a:p>
        </p:txBody>
      </p:sp>
      <p:sp>
        <p:nvSpPr>
          <p:cNvPr id="4" name="Rectangle 3"/>
          <p:cNvSpPr/>
          <p:nvPr/>
        </p:nvSpPr>
        <p:spPr bwMode="auto">
          <a:xfrm>
            <a:off x="5350194" y="980246"/>
            <a:ext cx="794386" cy="392757"/>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alibri" pitchFamily="34" charset="0"/>
                <a:cs typeface="Calibri" pitchFamily="34" charset="0"/>
              </a:rPr>
              <a:t>Clock Source</a:t>
            </a:r>
            <a:endParaRPr kumimoji="0" lang="en-US" sz="1200" b="1" i="0" u="none" strike="noStrike" cap="none" normalizeH="0" baseline="0" dirty="0">
              <a:ln>
                <a:noFill/>
              </a:ln>
              <a:solidFill>
                <a:schemeClr val="tx1"/>
              </a:solidFill>
              <a:effectLst/>
              <a:latin typeface="Calibri" pitchFamily="34" charset="0"/>
              <a:cs typeface="Calibri" pitchFamily="34" charset="0"/>
            </a:endParaRPr>
          </a:p>
        </p:txBody>
      </p:sp>
      <p:cxnSp>
        <p:nvCxnSpPr>
          <p:cNvPr id="10" name="Straight Arrow Connector 9"/>
          <p:cNvCxnSpPr>
            <a:stCxn id="4" idx="3"/>
          </p:cNvCxnSpPr>
          <p:nvPr/>
        </p:nvCxnSpPr>
        <p:spPr bwMode="auto">
          <a:xfrm>
            <a:off x="6144580" y="1176625"/>
            <a:ext cx="2088831" cy="0"/>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sp>
        <p:nvSpPr>
          <p:cNvPr id="14" name="Rectangle 13"/>
          <p:cNvSpPr/>
          <p:nvPr/>
        </p:nvSpPr>
        <p:spPr bwMode="auto">
          <a:xfrm>
            <a:off x="6221730" y="1503384"/>
            <a:ext cx="2506981" cy="3137535"/>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a:ln>
                  <a:noFill/>
                </a:ln>
                <a:solidFill>
                  <a:schemeClr val="tx1"/>
                </a:solidFill>
                <a:effectLst/>
                <a:latin typeface="Calibri" pitchFamily="34" charset="0"/>
                <a:cs typeface="Calibri" pitchFamily="34" charset="0"/>
              </a:rPr>
              <a:t>Speedcore</a:t>
            </a:r>
          </a:p>
        </p:txBody>
      </p:sp>
      <p:grpSp>
        <p:nvGrpSpPr>
          <p:cNvPr id="2" name="Group 17"/>
          <p:cNvGrpSpPr/>
          <p:nvPr/>
        </p:nvGrpSpPr>
        <p:grpSpPr>
          <a:xfrm>
            <a:off x="4598669" y="2440646"/>
            <a:ext cx="457201" cy="685800"/>
            <a:chOff x="3284219" y="2583180"/>
            <a:chExt cx="457201" cy="685800"/>
          </a:xfrm>
        </p:grpSpPr>
        <p:sp>
          <p:nvSpPr>
            <p:cNvPr id="15" name="Rectangle 14"/>
            <p:cNvSpPr/>
            <p:nvPr/>
          </p:nvSpPr>
          <p:spPr bwMode="auto">
            <a:xfrm>
              <a:off x="3284219" y="2583180"/>
              <a:ext cx="457201" cy="6858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b="0" i="0" u="sng" strike="noStrike" cap="none" normalizeH="0" baseline="0" dirty="0">
                <a:ln>
                  <a:noFill/>
                </a:ln>
                <a:solidFill>
                  <a:schemeClr val="tx1"/>
                </a:solidFill>
                <a:effectLst/>
                <a:latin typeface="Calibri" pitchFamily="34" charset="0"/>
                <a:cs typeface="Calibri" pitchFamily="34" charset="0"/>
              </a:endParaRPr>
            </a:p>
          </p:txBody>
        </p:sp>
        <p:sp>
          <p:nvSpPr>
            <p:cNvPr id="16" name="Isosceles Triangle 15"/>
            <p:cNvSpPr/>
            <p:nvPr/>
          </p:nvSpPr>
          <p:spPr bwMode="auto">
            <a:xfrm>
              <a:off x="3421380" y="3124200"/>
              <a:ext cx="175260" cy="144780"/>
            </a:xfrm>
            <a:prstGeom prst="triangl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b="0" i="0" u="sng" strike="noStrike" cap="none" normalizeH="0" baseline="0" dirty="0">
                <a:ln>
                  <a:noFill/>
                </a:ln>
                <a:solidFill>
                  <a:schemeClr val="tx1"/>
                </a:solidFill>
                <a:effectLst/>
                <a:latin typeface="Calibri" pitchFamily="34" charset="0"/>
                <a:cs typeface="Calibri" pitchFamily="34" charset="0"/>
              </a:endParaRPr>
            </a:p>
          </p:txBody>
        </p:sp>
      </p:grpSp>
      <p:grpSp>
        <p:nvGrpSpPr>
          <p:cNvPr id="3" name="Group 18"/>
          <p:cNvGrpSpPr/>
          <p:nvPr/>
        </p:nvGrpSpPr>
        <p:grpSpPr>
          <a:xfrm>
            <a:off x="7151370" y="2440646"/>
            <a:ext cx="457201" cy="685800"/>
            <a:chOff x="3284219" y="2583180"/>
            <a:chExt cx="457201" cy="685800"/>
          </a:xfrm>
        </p:grpSpPr>
        <p:sp>
          <p:nvSpPr>
            <p:cNvPr id="20" name="Rectangle 19"/>
            <p:cNvSpPr/>
            <p:nvPr/>
          </p:nvSpPr>
          <p:spPr bwMode="auto">
            <a:xfrm>
              <a:off x="3284219" y="2583180"/>
              <a:ext cx="457201" cy="6858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b="0" i="0" u="sng" strike="noStrike" cap="none" normalizeH="0" baseline="0" dirty="0">
                <a:ln>
                  <a:noFill/>
                </a:ln>
                <a:solidFill>
                  <a:schemeClr val="tx1"/>
                </a:solidFill>
                <a:effectLst/>
                <a:latin typeface="Calibri" pitchFamily="34" charset="0"/>
                <a:cs typeface="Calibri" pitchFamily="34" charset="0"/>
              </a:endParaRPr>
            </a:p>
          </p:txBody>
        </p:sp>
        <p:sp>
          <p:nvSpPr>
            <p:cNvPr id="21" name="Isosceles Triangle 20"/>
            <p:cNvSpPr/>
            <p:nvPr/>
          </p:nvSpPr>
          <p:spPr bwMode="auto">
            <a:xfrm>
              <a:off x="3421380" y="3124200"/>
              <a:ext cx="175260" cy="144780"/>
            </a:xfrm>
            <a:prstGeom prst="triangl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b="0" i="0" u="sng" strike="noStrike" cap="none" normalizeH="0" baseline="0" dirty="0">
                <a:ln>
                  <a:noFill/>
                </a:ln>
                <a:solidFill>
                  <a:schemeClr val="tx1"/>
                </a:solidFill>
                <a:effectLst/>
                <a:latin typeface="Calibri" pitchFamily="34" charset="0"/>
                <a:cs typeface="Calibri" pitchFamily="34" charset="0"/>
              </a:endParaRPr>
            </a:p>
          </p:txBody>
        </p:sp>
      </p:grpSp>
      <p:sp>
        <p:nvSpPr>
          <p:cNvPr id="23" name="Cloud Callout 22"/>
          <p:cNvSpPr/>
          <p:nvPr/>
        </p:nvSpPr>
        <p:spPr bwMode="auto">
          <a:xfrm>
            <a:off x="5185411" y="2608284"/>
            <a:ext cx="571500" cy="373381"/>
          </a:xfrm>
          <a:prstGeom prst="cloudCallout">
            <a:avLst>
              <a:gd name="adj1" fmla="val 9834"/>
              <a:gd name="adj2" fmla="val -357"/>
            </a:avLst>
          </a:prstGeom>
          <a:ln>
            <a:no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dirty="0">
              <a:solidFill>
                <a:schemeClr val="tx1"/>
              </a:solidFill>
              <a:latin typeface="Calibri" pitchFamily="34" charset="0"/>
              <a:cs typeface="Calibri" pitchFamily="34" charset="0"/>
            </a:endParaRPr>
          </a:p>
        </p:txBody>
      </p:sp>
      <p:sp>
        <p:nvSpPr>
          <p:cNvPr id="24" name="Cloud Callout 23"/>
          <p:cNvSpPr/>
          <p:nvPr/>
        </p:nvSpPr>
        <p:spPr bwMode="auto">
          <a:xfrm>
            <a:off x="6358891" y="2608284"/>
            <a:ext cx="571500" cy="373381"/>
          </a:xfrm>
          <a:prstGeom prst="cloudCallout">
            <a:avLst>
              <a:gd name="adj1" fmla="val 9834"/>
              <a:gd name="adj2" fmla="val -357"/>
            </a:avLst>
          </a:prstGeom>
          <a:ln>
            <a:no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dirty="0">
              <a:solidFill>
                <a:schemeClr val="tx1"/>
              </a:solidFill>
              <a:latin typeface="Calibri" pitchFamily="34" charset="0"/>
              <a:cs typeface="Calibri" pitchFamily="34" charset="0"/>
            </a:endParaRPr>
          </a:p>
        </p:txBody>
      </p:sp>
      <p:cxnSp>
        <p:nvCxnSpPr>
          <p:cNvPr id="25" name="Straight Arrow Connector 24"/>
          <p:cNvCxnSpPr>
            <a:endCxn id="23" idx="0"/>
          </p:cNvCxnSpPr>
          <p:nvPr/>
        </p:nvCxnSpPr>
        <p:spPr bwMode="auto">
          <a:xfrm flipV="1">
            <a:off x="5055870" y="2794975"/>
            <a:ext cx="131314" cy="1143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27" name="Straight Arrow Connector 26"/>
          <p:cNvCxnSpPr>
            <a:stCxn id="23" idx="2"/>
            <a:endCxn id="24" idx="0"/>
          </p:cNvCxnSpPr>
          <p:nvPr/>
        </p:nvCxnSpPr>
        <p:spPr bwMode="auto">
          <a:xfrm>
            <a:off x="5756435" y="2794975"/>
            <a:ext cx="604229" cy="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30" name="Straight Arrow Connector 29"/>
          <p:cNvCxnSpPr>
            <a:endCxn id="20" idx="1"/>
          </p:cNvCxnSpPr>
          <p:nvPr/>
        </p:nvCxnSpPr>
        <p:spPr bwMode="auto">
          <a:xfrm>
            <a:off x="6930391" y="2783545"/>
            <a:ext cx="220979"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grpSp>
        <p:nvGrpSpPr>
          <p:cNvPr id="6" name="Group 31"/>
          <p:cNvGrpSpPr/>
          <p:nvPr/>
        </p:nvGrpSpPr>
        <p:grpSpPr>
          <a:xfrm>
            <a:off x="4598669" y="3370287"/>
            <a:ext cx="457201" cy="685800"/>
            <a:chOff x="3284219" y="2583180"/>
            <a:chExt cx="457201" cy="685800"/>
          </a:xfrm>
        </p:grpSpPr>
        <p:sp>
          <p:nvSpPr>
            <p:cNvPr id="33" name="Rectangle 32"/>
            <p:cNvSpPr/>
            <p:nvPr/>
          </p:nvSpPr>
          <p:spPr bwMode="auto">
            <a:xfrm>
              <a:off x="3284219" y="2583180"/>
              <a:ext cx="457201" cy="6858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b="0" i="0" u="sng" strike="noStrike" cap="none" normalizeH="0" baseline="0" dirty="0">
                <a:ln>
                  <a:noFill/>
                </a:ln>
                <a:solidFill>
                  <a:schemeClr val="tx1"/>
                </a:solidFill>
                <a:effectLst/>
                <a:latin typeface="Calibri" pitchFamily="34" charset="0"/>
                <a:cs typeface="Calibri" pitchFamily="34" charset="0"/>
              </a:endParaRPr>
            </a:p>
          </p:txBody>
        </p:sp>
        <p:sp>
          <p:nvSpPr>
            <p:cNvPr id="34" name="Isosceles Triangle 33"/>
            <p:cNvSpPr/>
            <p:nvPr/>
          </p:nvSpPr>
          <p:spPr bwMode="auto">
            <a:xfrm>
              <a:off x="3421380" y="3124200"/>
              <a:ext cx="175260" cy="144780"/>
            </a:xfrm>
            <a:prstGeom prst="triangl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b="0" i="0" u="sng" strike="noStrike" cap="none" normalizeH="0" baseline="0" dirty="0">
                <a:ln>
                  <a:noFill/>
                </a:ln>
                <a:solidFill>
                  <a:schemeClr val="tx1"/>
                </a:solidFill>
                <a:effectLst/>
                <a:latin typeface="Calibri" pitchFamily="34" charset="0"/>
                <a:cs typeface="Calibri" pitchFamily="34" charset="0"/>
              </a:endParaRPr>
            </a:p>
          </p:txBody>
        </p:sp>
      </p:grpSp>
      <p:grpSp>
        <p:nvGrpSpPr>
          <p:cNvPr id="7" name="Group 34"/>
          <p:cNvGrpSpPr/>
          <p:nvPr/>
        </p:nvGrpSpPr>
        <p:grpSpPr>
          <a:xfrm>
            <a:off x="7151370" y="3370287"/>
            <a:ext cx="457201" cy="685800"/>
            <a:chOff x="3284219" y="2583180"/>
            <a:chExt cx="457201" cy="685800"/>
          </a:xfrm>
        </p:grpSpPr>
        <p:sp>
          <p:nvSpPr>
            <p:cNvPr id="36" name="Rectangle 35"/>
            <p:cNvSpPr/>
            <p:nvPr/>
          </p:nvSpPr>
          <p:spPr bwMode="auto">
            <a:xfrm>
              <a:off x="3284219" y="2583180"/>
              <a:ext cx="457201" cy="6858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b="0" i="0" u="sng" strike="noStrike" cap="none" normalizeH="0" baseline="0" dirty="0">
                <a:ln>
                  <a:noFill/>
                </a:ln>
                <a:solidFill>
                  <a:schemeClr val="tx1"/>
                </a:solidFill>
                <a:effectLst/>
                <a:latin typeface="Calibri" pitchFamily="34" charset="0"/>
                <a:cs typeface="Calibri" pitchFamily="34" charset="0"/>
              </a:endParaRPr>
            </a:p>
          </p:txBody>
        </p:sp>
        <p:sp>
          <p:nvSpPr>
            <p:cNvPr id="37" name="Isosceles Triangle 36"/>
            <p:cNvSpPr/>
            <p:nvPr/>
          </p:nvSpPr>
          <p:spPr bwMode="auto">
            <a:xfrm>
              <a:off x="3421380" y="3124200"/>
              <a:ext cx="175260" cy="144780"/>
            </a:xfrm>
            <a:prstGeom prst="triangl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b="0" i="0" u="sng" strike="noStrike" cap="none" normalizeH="0" baseline="0" dirty="0">
                <a:ln>
                  <a:noFill/>
                </a:ln>
                <a:solidFill>
                  <a:schemeClr val="tx1"/>
                </a:solidFill>
                <a:effectLst/>
                <a:latin typeface="Calibri" pitchFamily="34" charset="0"/>
                <a:cs typeface="Calibri" pitchFamily="34" charset="0"/>
              </a:endParaRPr>
            </a:p>
          </p:txBody>
        </p:sp>
      </p:grpSp>
      <p:sp>
        <p:nvSpPr>
          <p:cNvPr id="38" name="Cloud Callout 37"/>
          <p:cNvSpPr/>
          <p:nvPr/>
        </p:nvSpPr>
        <p:spPr bwMode="auto">
          <a:xfrm>
            <a:off x="5185411" y="3537925"/>
            <a:ext cx="571500" cy="373381"/>
          </a:xfrm>
          <a:prstGeom prst="cloudCallout">
            <a:avLst>
              <a:gd name="adj1" fmla="val 9834"/>
              <a:gd name="adj2" fmla="val -357"/>
            </a:avLst>
          </a:prstGeom>
          <a:ln>
            <a:no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dirty="0">
              <a:solidFill>
                <a:schemeClr val="tx1"/>
              </a:solidFill>
              <a:latin typeface="Calibri" pitchFamily="34" charset="0"/>
              <a:cs typeface="Calibri" pitchFamily="34" charset="0"/>
            </a:endParaRPr>
          </a:p>
        </p:txBody>
      </p:sp>
      <p:sp>
        <p:nvSpPr>
          <p:cNvPr id="39" name="Cloud Callout 38"/>
          <p:cNvSpPr/>
          <p:nvPr/>
        </p:nvSpPr>
        <p:spPr bwMode="auto">
          <a:xfrm>
            <a:off x="6358891" y="3537925"/>
            <a:ext cx="571500" cy="373381"/>
          </a:xfrm>
          <a:prstGeom prst="cloudCallout">
            <a:avLst>
              <a:gd name="adj1" fmla="val 9834"/>
              <a:gd name="adj2" fmla="val -357"/>
            </a:avLst>
          </a:prstGeom>
          <a:ln>
            <a:no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dirty="0">
              <a:solidFill>
                <a:schemeClr val="tx1"/>
              </a:solidFill>
              <a:latin typeface="Calibri" pitchFamily="34" charset="0"/>
              <a:cs typeface="Calibri" pitchFamily="34" charset="0"/>
            </a:endParaRPr>
          </a:p>
        </p:txBody>
      </p:sp>
      <p:cxnSp>
        <p:nvCxnSpPr>
          <p:cNvPr id="40" name="Straight Arrow Connector 39"/>
          <p:cNvCxnSpPr/>
          <p:nvPr/>
        </p:nvCxnSpPr>
        <p:spPr bwMode="auto">
          <a:xfrm flipH="1" flipV="1">
            <a:off x="5055870" y="3724616"/>
            <a:ext cx="131314" cy="1143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41" name="Straight Arrow Connector 40"/>
          <p:cNvCxnSpPr/>
          <p:nvPr/>
        </p:nvCxnSpPr>
        <p:spPr bwMode="auto">
          <a:xfrm flipH="1">
            <a:off x="5756436" y="3724616"/>
            <a:ext cx="602455" cy="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42" name="Straight Arrow Connector 41"/>
          <p:cNvCxnSpPr/>
          <p:nvPr/>
        </p:nvCxnSpPr>
        <p:spPr bwMode="auto">
          <a:xfrm flipH="1">
            <a:off x="6930391" y="3713186"/>
            <a:ext cx="220979"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sp>
        <p:nvSpPr>
          <p:cNvPr id="44" name="TextBox 43"/>
          <p:cNvSpPr txBox="1"/>
          <p:nvPr/>
        </p:nvSpPr>
        <p:spPr>
          <a:xfrm>
            <a:off x="5688331" y="2608284"/>
            <a:ext cx="685801" cy="230832"/>
          </a:xfrm>
          <a:prstGeom prst="rect">
            <a:avLst/>
          </a:prstGeom>
          <a:noFill/>
        </p:spPr>
        <p:txBody>
          <a:bodyPr wrap="square" rtlCol="0">
            <a:spAutoFit/>
          </a:bodyPr>
          <a:lstStyle/>
          <a:p>
            <a:r>
              <a:rPr lang="en-US" sz="900" dirty="0" err="1">
                <a:solidFill>
                  <a:schemeClr val="tx1"/>
                </a:solidFill>
                <a:latin typeface="Calibri" pitchFamily="34" charset="0"/>
                <a:cs typeface="Calibri" pitchFamily="34" charset="0"/>
              </a:rPr>
              <a:t>data_in</a:t>
            </a:r>
            <a:endParaRPr lang="en-US" sz="900" dirty="0">
              <a:solidFill>
                <a:schemeClr val="tx1"/>
              </a:solidFill>
              <a:latin typeface="Calibri" pitchFamily="34" charset="0"/>
              <a:cs typeface="Calibri" pitchFamily="34" charset="0"/>
            </a:endParaRPr>
          </a:p>
        </p:txBody>
      </p:sp>
      <p:sp>
        <p:nvSpPr>
          <p:cNvPr id="45" name="TextBox 44"/>
          <p:cNvSpPr txBox="1"/>
          <p:nvPr/>
        </p:nvSpPr>
        <p:spPr>
          <a:xfrm>
            <a:off x="5688331" y="3537925"/>
            <a:ext cx="685801" cy="230832"/>
          </a:xfrm>
          <a:prstGeom prst="rect">
            <a:avLst/>
          </a:prstGeom>
          <a:noFill/>
        </p:spPr>
        <p:txBody>
          <a:bodyPr wrap="square" rtlCol="0">
            <a:spAutoFit/>
          </a:bodyPr>
          <a:lstStyle/>
          <a:p>
            <a:r>
              <a:rPr lang="en-US" sz="900" dirty="0" err="1">
                <a:solidFill>
                  <a:schemeClr val="tx1"/>
                </a:solidFill>
                <a:latin typeface="Calibri" pitchFamily="34" charset="0"/>
                <a:cs typeface="Calibri" pitchFamily="34" charset="0"/>
              </a:rPr>
              <a:t>data_out</a:t>
            </a:r>
            <a:endParaRPr lang="en-US" sz="900" dirty="0">
              <a:solidFill>
                <a:schemeClr val="tx1"/>
              </a:solidFill>
              <a:latin typeface="Calibri" pitchFamily="34" charset="0"/>
              <a:cs typeface="Calibri" pitchFamily="34" charset="0"/>
            </a:endParaRPr>
          </a:p>
        </p:txBody>
      </p:sp>
      <p:cxnSp>
        <p:nvCxnSpPr>
          <p:cNvPr id="49" name="Straight Arrow Connector 48"/>
          <p:cNvCxnSpPr/>
          <p:nvPr/>
        </p:nvCxnSpPr>
        <p:spPr bwMode="auto">
          <a:xfrm flipV="1">
            <a:off x="8233411" y="2277855"/>
            <a:ext cx="0" cy="2016684"/>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cxnSp>
        <p:nvCxnSpPr>
          <p:cNvPr id="54" name="Straight Arrow Connector 53"/>
          <p:cNvCxnSpPr/>
          <p:nvPr/>
        </p:nvCxnSpPr>
        <p:spPr bwMode="auto">
          <a:xfrm flipH="1">
            <a:off x="4436748" y="4292305"/>
            <a:ext cx="1784982" cy="0"/>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grpSp>
        <p:nvGrpSpPr>
          <p:cNvPr id="8" name="Group 69"/>
          <p:cNvGrpSpPr/>
          <p:nvPr/>
        </p:nvGrpSpPr>
        <p:grpSpPr>
          <a:xfrm>
            <a:off x="4436746" y="3126446"/>
            <a:ext cx="399095" cy="1165859"/>
            <a:chOff x="2893695" y="2613661"/>
            <a:chExt cx="399095" cy="1165859"/>
          </a:xfrm>
        </p:grpSpPr>
        <p:cxnSp>
          <p:nvCxnSpPr>
            <p:cNvPr id="56" name="Straight Arrow Connector 55"/>
            <p:cNvCxnSpPr/>
            <p:nvPr/>
          </p:nvCxnSpPr>
          <p:spPr bwMode="auto">
            <a:xfrm flipV="1">
              <a:off x="2893695" y="2750819"/>
              <a:ext cx="0" cy="1028701"/>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cxnSp>
          <p:nvCxnSpPr>
            <p:cNvPr id="58" name="Straight Arrow Connector 57"/>
            <p:cNvCxnSpPr/>
            <p:nvPr/>
          </p:nvCxnSpPr>
          <p:spPr bwMode="auto">
            <a:xfrm>
              <a:off x="2893695" y="2750819"/>
              <a:ext cx="399095" cy="0"/>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cxnSp>
          <p:nvCxnSpPr>
            <p:cNvPr id="61" name="Straight Arrow Connector 60"/>
            <p:cNvCxnSpPr/>
            <p:nvPr/>
          </p:nvCxnSpPr>
          <p:spPr bwMode="auto">
            <a:xfrm flipV="1">
              <a:off x="3292790" y="2613661"/>
              <a:ext cx="0" cy="137158"/>
            </a:xfrm>
            <a:prstGeom prst="straightConnector1">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68" name="Straight Arrow Connector 67"/>
            <p:cNvCxnSpPr/>
            <p:nvPr/>
          </p:nvCxnSpPr>
          <p:spPr bwMode="auto">
            <a:xfrm>
              <a:off x="2893695" y="3672840"/>
              <a:ext cx="399095" cy="0"/>
            </a:xfrm>
            <a:prstGeom prst="straightConnector1">
              <a:avLst/>
            </a:prstGeom>
            <a:solidFill>
              <a:schemeClr val="accent1"/>
            </a:solidFill>
            <a:ln w="9525" cap="flat" cmpd="sng" algn="ctr">
              <a:solidFill>
                <a:srgbClr val="FF0000"/>
              </a:solidFill>
              <a:prstDash val="solid"/>
              <a:round/>
              <a:headEnd type="oval" w="med" len="med"/>
              <a:tailEnd type="none" w="med" len="med"/>
            </a:ln>
            <a:effectLst/>
          </p:spPr>
        </p:cxnSp>
        <p:cxnSp>
          <p:nvCxnSpPr>
            <p:cNvPr id="69" name="Straight Arrow Connector 68"/>
            <p:cNvCxnSpPr/>
            <p:nvPr/>
          </p:nvCxnSpPr>
          <p:spPr bwMode="auto">
            <a:xfrm flipV="1">
              <a:off x="3292790" y="3535682"/>
              <a:ext cx="0" cy="137158"/>
            </a:xfrm>
            <a:prstGeom prst="straightConnector1">
              <a:avLst/>
            </a:prstGeom>
            <a:solidFill>
              <a:schemeClr val="accent1"/>
            </a:solidFill>
            <a:ln w="9525" cap="flat" cmpd="sng" algn="ctr">
              <a:solidFill>
                <a:srgbClr val="FF0000"/>
              </a:solidFill>
              <a:prstDash val="solid"/>
              <a:round/>
              <a:headEnd type="none" w="med" len="med"/>
              <a:tailEnd type="triangle" w="med" len="med"/>
            </a:ln>
            <a:effectLst/>
          </p:spPr>
        </p:cxnSp>
      </p:grpSp>
      <p:grpSp>
        <p:nvGrpSpPr>
          <p:cNvPr id="9" name="Group 70"/>
          <p:cNvGrpSpPr/>
          <p:nvPr/>
        </p:nvGrpSpPr>
        <p:grpSpPr>
          <a:xfrm flipH="1">
            <a:off x="7370922" y="3126446"/>
            <a:ext cx="399095" cy="1165859"/>
            <a:chOff x="2893695" y="2613661"/>
            <a:chExt cx="399095" cy="1165859"/>
          </a:xfrm>
        </p:grpSpPr>
        <p:cxnSp>
          <p:nvCxnSpPr>
            <p:cNvPr id="72" name="Straight Arrow Connector 71"/>
            <p:cNvCxnSpPr/>
            <p:nvPr/>
          </p:nvCxnSpPr>
          <p:spPr bwMode="auto">
            <a:xfrm flipV="1">
              <a:off x="2893695" y="2750819"/>
              <a:ext cx="0" cy="1028701"/>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cxnSp>
          <p:nvCxnSpPr>
            <p:cNvPr id="73" name="Straight Arrow Connector 72"/>
            <p:cNvCxnSpPr/>
            <p:nvPr/>
          </p:nvCxnSpPr>
          <p:spPr bwMode="auto">
            <a:xfrm>
              <a:off x="2893695" y="2750819"/>
              <a:ext cx="399095" cy="0"/>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cxnSp>
          <p:nvCxnSpPr>
            <p:cNvPr id="74" name="Straight Arrow Connector 73"/>
            <p:cNvCxnSpPr/>
            <p:nvPr/>
          </p:nvCxnSpPr>
          <p:spPr bwMode="auto">
            <a:xfrm flipV="1">
              <a:off x="3292790" y="2613661"/>
              <a:ext cx="0" cy="137158"/>
            </a:xfrm>
            <a:prstGeom prst="straightConnector1">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75" name="Straight Arrow Connector 74"/>
            <p:cNvCxnSpPr/>
            <p:nvPr/>
          </p:nvCxnSpPr>
          <p:spPr bwMode="auto">
            <a:xfrm>
              <a:off x="2893695" y="3672840"/>
              <a:ext cx="399095" cy="0"/>
            </a:xfrm>
            <a:prstGeom prst="straightConnector1">
              <a:avLst/>
            </a:prstGeom>
            <a:solidFill>
              <a:schemeClr val="accent1"/>
            </a:solidFill>
            <a:ln w="9525" cap="flat" cmpd="sng" algn="ctr">
              <a:solidFill>
                <a:srgbClr val="FF0000"/>
              </a:solidFill>
              <a:prstDash val="solid"/>
              <a:round/>
              <a:headEnd type="oval" w="med" len="med"/>
              <a:tailEnd type="none" w="med" len="med"/>
            </a:ln>
            <a:effectLst/>
          </p:spPr>
        </p:cxnSp>
        <p:cxnSp>
          <p:nvCxnSpPr>
            <p:cNvPr id="76" name="Straight Arrow Connector 75"/>
            <p:cNvCxnSpPr/>
            <p:nvPr/>
          </p:nvCxnSpPr>
          <p:spPr bwMode="auto">
            <a:xfrm flipV="1">
              <a:off x="3292790" y="3535682"/>
              <a:ext cx="0" cy="137158"/>
            </a:xfrm>
            <a:prstGeom prst="straightConnector1">
              <a:avLst/>
            </a:prstGeom>
            <a:solidFill>
              <a:schemeClr val="accent1"/>
            </a:solidFill>
            <a:ln w="9525" cap="flat" cmpd="sng" algn="ctr">
              <a:solidFill>
                <a:srgbClr val="FF0000"/>
              </a:solidFill>
              <a:prstDash val="solid"/>
              <a:round/>
              <a:headEnd type="none" w="med" len="med"/>
              <a:tailEnd type="triangle" w="med" len="med"/>
            </a:ln>
            <a:effectLst/>
          </p:spPr>
        </p:cxnSp>
      </p:grpSp>
      <p:cxnSp>
        <p:nvCxnSpPr>
          <p:cNvPr id="79" name="Straight Arrow Connector 78"/>
          <p:cNvCxnSpPr/>
          <p:nvPr/>
        </p:nvCxnSpPr>
        <p:spPr bwMode="auto">
          <a:xfrm flipH="1">
            <a:off x="6221730" y="4292305"/>
            <a:ext cx="1543051" cy="0"/>
          </a:xfrm>
          <a:prstGeom prst="straightConnector1">
            <a:avLst/>
          </a:prstGeom>
          <a:solidFill>
            <a:schemeClr val="accent1"/>
          </a:solidFill>
          <a:ln w="9525" cap="flat" cmpd="sng" algn="ctr">
            <a:solidFill>
              <a:srgbClr val="FF0000"/>
            </a:solidFill>
            <a:prstDash val="solid"/>
            <a:round/>
            <a:headEnd type="none" w="med" len="med"/>
            <a:tailEnd type="triangle" w="med" len="med"/>
          </a:ln>
          <a:effectLst/>
        </p:spPr>
      </p:cxnSp>
      <p:sp>
        <p:nvSpPr>
          <p:cNvPr id="84" name="TextBox 83"/>
          <p:cNvSpPr txBox="1"/>
          <p:nvPr/>
        </p:nvSpPr>
        <p:spPr>
          <a:xfrm>
            <a:off x="5833111" y="4063707"/>
            <a:ext cx="685801" cy="230832"/>
          </a:xfrm>
          <a:prstGeom prst="rect">
            <a:avLst/>
          </a:prstGeom>
          <a:noFill/>
        </p:spPr>
        <p:txBody>
          <a:bodyPr wrap="square" rtlCol="0">
            <a:spAutoFit/>
          </a:bodyPr>
          <a:lstStyle/>
          <a:p>
            <a:r>
              <a:rPr lang="en-US" sz="900" dirty="0" err="1">
                <a:solidFill>
                  <a:schemeClr val="tx1"/>
                </a:solidFill>
                <a:latin typeface="Calibri" pitchFamily="34" charset="0"/>
                <a:cs typeface="Calibri" pitchFamily="34" charset="0"/>
              </a:rPr>
              <a:t>clk_out</a:t>
            </a:r>
            <a:endParaRPr lang="en-US" sz="900" dirty="0">
              <a:solidFill>
                <a:schemeClr val="tx1"/>
              </a:solidFill>
              <a:latin typeface="Calibri" pitchFamily="34" charset="0"/>
              <a:cs typeface="Calibri" pitchFamily="34" charset="0"/>
            </a:endParaRPr>
          </a:p>
        </p:txBody>
      </p:sp>
      <p:grpSp>
        <p:nvGrpSpPr>
          <p:cNvPr id="11" name="Group 92"/>
          <p:cNvGrpSpPr/>
          <p:nvPr/>
        </p:nvGrpSpPr>
        <p:grpSpPr>
          <a:xfrm>
            <a:off x="3905251" y="2863215"/>
            <a:ext cx="693418" cy="918211"/>
            <a:chOff x="1946910" y="2282190"/>
            <a:chExt cx="1108708" cy="918211"/>
          </a:xfrm>
        </p:grpSpPr>
        <p:cxnSp>
          <p:nvCxnSpPr>
            <p:cNvPr id="86" name="Straight Arrow Connector 85"/>
            <p:cNvCxnSpPr/>
            <p:nvPr/>
          </p:nvCxnSpPr>
          <p:spPr bwMode="auto">
            <a:xfrm>
              <a:off x="1946910" y="2282190"/>
              <a:ext cx="1108708"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89" name="Straight Arrow Connector 88"/>
            <p:cNvCxnSpPr/>
            <p:nvPr/>
          </p:nvCxnSpPr>
          <p:spPr bwMode="auto">
            <a:xfrm flipH="1">
              <a:off x="1946910" y="3200400"/>
              <a:ext cx="1108708"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grpSp>
      <p:grpSp>
        <p:nvGrpSpPr>
          <p:cNvPr id="12" name="Group 91"/>
          <p:cNvGrpSpPr/>
          <p:nvPr/>
        </p:nvGrpSpPr>
        <p:grpSpPr>
          <a:xfrm>
            <a:off x="7608571" y="2794975"/>
            <a:ext cx="911544" cy="918211"/>
            <a:chOff x="6065520" y="2282190"/>
            <a:chExt cx="1108708" cy="918211"/>
          </a:xfrm>
        </p:grpSpPr>
        <p:cxnSp>
          <p:nvCxnSpPr>
            <p:cNvPr id="90" name="Straight Arrow Connector 89"/>
            <p:cNvCxnSpPr/>
            <p:nvPr/>
          </p:nvCxnSpPr>
          <p:spPr bwMode="auto">
            <a:xfrm>
              <a:off x="6065520" y="2282190"/>
              <a:ext cx="1108708"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91" name="Straight Arrow Connector 90"/>
            <p:cNvCxnSpPr/>
            <p:nvPr/>
          </p:nvCxnSpPr>
          <p:spPr bwMode="auto">
            <a:xfrm flipH="1">
              <a:off x="6065520" y="3200400"/>
              <a:ext cx="1108708"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grpSp>
      <p:sp>
        <p:nvSpPr>
          <p:cNvPr id="66" name="TextBox 65"/>
          <p:cNvSpPr txBox="1"/>
          <p:nvPr/>
        </p:nvSpPr>
        <p:spPr>
          <a:xfrm>
            <a:off x="4551044" y="4334215"/>
            <a:ext cx="685801" cy="230832"/>
          </a:xfrm>
          <a:prstGeom prst="rect">
            <a:avLst/>
          </a:prstGeom>
          <a:noFill/>
        </p:spPr>
        <p:txBody>
          <a:bodyPr wrap="square" rtlCol="0">
            <a:spAutoFit/>
          </a:bodyPr>
          <a:lstStyle/>
          <a:p>
            <a:r>
              <a:rPr lang="en-US" sz="900" b="1" i="1" dirty="0">
                <a:solidFill>
                  <a:srgbClr val="0070C0"/>
                </a:solidFill>
                <a:latin typeface="Calibri" pitchFamily="34" charset="0"/>
                <a:cs typeface="Calibri" pitchFamily="34" charset="0"/>
              </a:rPr>
              <a:t>Tc2</a:t>
            </a:r>
          </a:p>
        </p:txBody>
      </p:sp>
      <p:sp>
        <p:nvSpPr>
          <p:cNvPr id="67" name="TextBox 66"/>
          <p:cNvSpPr txBox="1"/>
          <p:nvPr/>
        </p:nvSpPr>
        <p:spPr>
          <a:xfrm>
            <a:off x="4911090" y="4108309"/>
            <a:ext cx="685801" cy="230832"/>
          </a:xfrm>
          <a:prstGeom prst="rect">
            <a:avLst/>
          </a:prstGeom>
          <a:noFill/>
        </p:spPr>
        <p:txBody>
          <a:bodyPr wrap="square" rtlCol="0">
            <a:spAutoFit/>
          </a:bodyPr>
          <a:lstStyle/>
          <a:p>
            <a:r>
              <a:rPr lang="en-US" sz="900" b="1" i="1" dirty="0">
                <a:solidFill>
                  <a:srgbClr val="0070C0"/>
                </a:solidFill>
                <a:latin typeface="Calibri" pitchFamily="34" charset="0"/>
                <a:cs typeface="Calibri" pitchFamily="34" charset="0"/>
              </a:rPr>
              <a:t>Tc3</a:t>
            </a:r>
          </a:p>
        </p:txBody>
      </p:sp>
      <p:sp>
        <p:nvSpPr>
          <p:cNvPr id="70" name="TextBox 69"/>
          <p:cNvSpPr txBox="1"/>
          <p:nvPr/>
        </p:nvSpPr>
        <p:spPr>
          <a:xfrm>
            <a:off x="4427219" y="4021468"/>
            <a:ext cx="685801" cy="230832"/>
          </a:xfrm>
          <a:prstGeom prst="rect">
            <a:avLst/>
          </a:prstGeom>
          <a:noFill/>
        </p:spPr>
        <p:txBody>
          <a:bodyPr wrap="square" rtlCol="0">
            <a:spAutoFit/>
          </a:bodyPr>
          <a:lstStyle/>
          <a:p>
            <a:r>
              <a:rPr lang="en-US" sz="900" b="1" i="1" dirty="0">
                <a:solidFill>
                  <a:srgbClr val="0070C0"/>
                </a:solidFill>
                <a:latin typeface="Calibri" pitchFamily="34" charset="0"/>
                <a:cs typeface="Calibri" pitchFamily="34" charset="0"/>
              </a:rPr>
              <a:t>Tc4</a:t>
            </a:r>
          </a:p>
        </p:txBody>
      </p:sp>
      <p:sp>
        <p:nvSpPr>
          <p:cNvPr id="71" name="TextBox 70"/>
          <p:cNvSpPr txBox="1"/>
          <p:nvPr/>
        </p:nvSpPr>
        <p:spPr>
          <a:xfrm>
            <a:off x="4427219" y="3097871"/>
            <a:ext cx="685801" cy="230832"/>
          </a:xfrm>
          <a:prstGeom prst="rect">
            <a:avLst/>
          </a:prstGeom>
          <a:noFill/>
        </p:spPr>
        <p:txBody>
          <a:bodyPr wrap="square" rtlCol="0">
            <a:spAutoFit/>
          </a:bodyPr>
          <a:lstStyle/>
          <a:p>
            <a:r>
              <a:rPr lang="en-US" sz="900" b="1" i="1" dirty="0">
                <a:solidFill>
                  <a:srgbClr val="0070C0"/>
                </a:solidFill>
                <a:latin typeface="Calibri" pitchFamily="34" charset="0"/>
                <a:cs typeface="Calibri" pitchFamily="34" charset="0"/>
              </a:rPr>
              <a:t>Tc5</a:t>
            </a:r>
          </a:p>
        </p:txBody>
      </p:sp>
      <p:sp>
        <p:nvSpPr>
          <p:cNvPr id="78" name="TextBox 77"/>
          <p:cNvSpPr txBox="1"/>
          <p:nvPr/>
        </p:nvSpPr>
        <p:spPr>
          <a:xfrm>
            <a:off x="5852161" y="4247374"/>
            <a:ext cx="685801" cy="230832"/>
          </a:xfrm>
          <a:prstGeom prst="rect">
            <a:avLst/>
          </a:prstGeom>
          <a:noFill/>
        </p:spPr>
        <p:txBody>
          <a:bodyPr wrap="square" rtlCol="0">
            <a:spAutoFit/>
          </a:bodyPr>
          <a:lstStyle/>
          <a:p>
            <a:r>
              <a:rPr lang="en-US" sz="900" b="1" i="1" dirty="0">
                <a:solidFill>
                  <a:srgbClr val="0070C0"/>
                </a:solidFill>
                <a:latin typeface="Calibri" pitchFamily="34" charset="0"/>
                <a:cs typeface="Calibri" pitchFamily="34" charset="0"/>
              </a:rPr>
              <a:t>Tc6</a:t>
            </a:r>
          </a:p>
        </p:txBody>
      </p:sp>
      <p:sp>
        <p:nvSpPr>
          <p:cNvPr id="80" name="TextBox 79"/>
          <p:cNvSpPr txBox="1"/>
          <p:nvPr/>
        </p:nvSpPr>
        <p:spPr>
          <a:xfrm>
            <a:off x="6374132" y="4108309"/>
            <a:ext cx="685801" cy="230832"/>
          </a:xfrm>
          <a:prstGeom prst="rect">
            <a:avLst/>
          </a:prstGeom>
          <a:noFill/>
        </p:spPr>
        <p:txBody>
          <a:bodyPr wrap="square" rtlCol="0">
            <a:spAutoFit/>
          </a:bodyPr>
          <a:lstStyle/>
          <a:p>
            <a:r>
              <a:rPr lang="en-US" sz="900" b="1" i="1" dirty="0">
                <a:solidFill>
                  <a:srgbClr val="0070C0"/>
                </a:solidFill>
                <a:latin typeface="Calibri" pitchFamily="34" charset="0"/>
                <a:cs typeface="Calibri" pitchFamily="34" charset="0"/>
              </a:rPr>
              <a:t>Tc7</a:t>
            </a:r>
          </a:p>
        </p:txBody>
      </p:sp>
      <p:sp>
        <p:nvSpPr>
          <p:cNvPr id="81" name="TextBox 80"/>
          <p:cNvSpPr txBox="1"/>
          <p:nvPr/>
        </p:nvSpPr>
        <p:spPr>
          <a:xfrm>
            <a:off x="4977765" y="2844505"/>
            <a:ext cx="685801" cy="230832"/>
          </a:xfrm>
          <a:prstGeom prst="rect">
            <a:avLst/>
          </a:prstGeom>
          <a:noFill/>
        </p:spPr>
        <p:txBody>
          <a:bodyPr wrap="square" rtlCol="0">
            <a:spAutoFit/>
          </a:bodyPr>
          <a:lstStyle/>
          <a:p>
            <a:r>
              <a:rPr lang="en-US" sz="900" b="1" i="1" dirty="0">
                <a:solidFill>
                  <a:schemeClr val="accent1">
                    <a:lumMod val="50000"/>
                  </a:schemeClr>
                </a:solidFill>
                <a:latin typeface="Calibri" pitchFamily="34" charset="0"/>
                <a:cs typeface="Calibri" pitchFamily="34" charset="0"/>
              </a:rPr>
              <a:t>Td1</a:t>
            </a:r>
          </a:p>
        </p:txBody>
      </p:sp>
      <p:sp>
        <p:nvSpPr>
          <p:cNvPr id="82" name="TextBox 81"/>
          <p:cNvSpPr txBox="1"/>
          <p:nvPr/>
        </p:nvSpPr>
        <p:spPr>
          <a:xfrm>
            <a:off x="4977765" y="3768757"/>
            <a:ext cx="685801" cy="230832"/>
          </a:xfrm>
          <a:prstGeom prst="rect">
            <a:avLst/>
          </a:prstGeom>
          <a:noFill/>
        </p:spPr>
        <p:txBody>
          <a:bodyPr wrap="square" rtlCol="0">
            <a:spAutoFit/>
          </a:bodyPr>
          <a:lstStyle/>
          <a:p>
            <a:r>
              <a:rPr lang="en-US" sz="900" b="1" i="1" dirty="0">
                <a:solidFill>
                  <a:schemeClr val="accent1">
                    <a:lumMod val="50000"/>
                  </a:schemeClr>
                </a:solidFill>
                <a:latin typeface="Calibri" pitchFamily="34" charset="0"/>
                <a:cs typeface="Calibri" pitchFamily="34" charset="0"/>
              </a:rPr>
              <a:t>Td6</a:t>
            </a:r>
          </a:p>
        </p:txBody>
      </p:sp>
      <p:sp>
        <p:nvSpPr>
          <p:cNvPr id="83" name="TextBox 82"/>
          <p:cNvSpPr txBox="1"/>
          <p:nvPr/>
        </p:nvSpPr>
        <p:spPr>
          <a:xfrm>
            <a:off x="5697856" y="2796880"/>
            <a:ext cx="685801" cy="230832"/>
          </a:xfrm>
          <a:prstGeom prst="rect">
            <a:avLst/>
          </a:prstGeom>
          <a:noFill/>
        </p:spPr>
        <p:txBody>
          <a:bodyPr wrap="square" rtlCol="0">
            <a:spAutoFit/>
          </a:bodyPr>
          <a:lstStyle/>
          <a:p>
            <a:r>
              <a:rPr lang="en-US" sz="900" b="1" i="1" dirty="0">
                <a:solidFill>
                  <a:schemeClr val="accent1">
                    <a:lumMod val="50000"/>
                  </a:schemeClr>
                </a:solidFill>
                <a:latin typeface="Calibri" pitchFamily="34" charset="0"/>
                <a:cs typeface="Calibri" pitchFamily="34" charset="0"/>
              </a:rPr>
              <a:t>Td2</a:t>
            </a:r>
          </a:p>
        </p:txBody>
      </p:sp>
      <p:sp>
        <p:nvSpPr>
          <p:cNvPr id="85" name="TextBox 84"/>
          <p:cNvSpPr txBox="1"/>
          <p:nvPr/>
        </p:nvSpPr>
        <p:spPr>
          <a:xfrm>
            <a:off x="5697856" y="3721132"/>
            <a:ext cx="685801" cy="230832"/>
          </a:xfrm>
          <a:prstGeom prst="rect">
            <a:avLst/>
          </a:prstGeom>
          <a:noFill/>
        </p:spPr>
        <p:txBody>
          <a:bodyPr wrap="square" rtlCol="0">
            <a:spAutoFit/>
          </a:bodyPr>
          <a:lstStyle/>
          <a:p>
            <a:r>
              <a:rPr lang="en-US" sz="900" b="1" i="1" dirty="0">
                <a:solidFill>
                  <a:schemeClr val="accent1">
                    <a:lumMod val="50000"/>
                  </a:schemeClr>
                </a:solidFill>
                <a:latin typeface="Calibri" pitchFamily="34" charset="0"/>
                <a:cs typeface="Calibri" pitchFamily="34" charset="0"/>
              </a:rPr>
              <a:t>Td5</a:t>
            </a:r>
          </a:p>
        </p:txBody>
      </p:sp>
      <p:sp>
        <p:nvSpPr>
          <p:cNvPr id="87" name="TextBox 86"/>
          <p:cNvSpPr txBox="1"/>
          <p:nvPr/>
        </p:nvSpPr>
        <p:spPr>
          <a:xfrm>
            <a:off x="6812282" y="2796880"/>
            <a:ext cx="685801" cy="230832"/>
          </a:xfrm>
          <a:prstGeom prst="rect">
            <a:avLst/>
          </a:prstGeom>
          <a:noFill/>
        </p:spPr>
        <p:txBody>
          <a:bodyPr wrap="square" rtlCol="0">
            <a:spAutoFit/>
          </a:bodyPr>
          <a:lstStyle/>
          <a:p>
            <a:r>
              <a:rPr lang="en-US" sz="900" b="1" i="1" dirty="0">
                <a:solidFill>
                  <a:schemeClr val="accent1">
                    <a:lumMod val="50000"/>
                  </a:schemeClr>
                </a:solidFill>
                <a:latin typeface="Calibri" pitchFamily="34" charset="0"/>
                <a:cs typeface="Calibri" pitchFamily="34" charset="0"/>
              </a:rPr>
              <a:t>Td3</a:t>
            </a:r>
          </a:p>
        </p:txBody>
      </p:sp>
      <p:sp>
        <p:nvSpPr>
          <p:cNvPr id="88" name="TextBox 87"/>
          <p:cNvSpPr txBox="1"/>
          <p:nvPr/>
        </p:nvSpPr>
        <p:spPr>
          <a:xfrm>
            <a:off x="6812282" y="3721132"/>
            <a:ext cx="685801" cy="230832"/>
          </a:xfrm>
          <a:prstGeom prst="rect">
            <a:avLst/>
          </a:prstGeom>
          <a:noFill/>
        </p:spPr>
        <p:txBody>
          <a:bodyPr wrap="square" rtlCol="0">
            <a:spAutoFit/>
          </a:bodyPr>
          <a:lstStyle/>
          <a:p>
            <a:r>
              <a:rPr lang="en-US" sz="900" b="1" i="1" dirty="0">
                <a:solidFill>
                  <a:schemeClr val="accent1">
                    <a:lumMod val="50000"/>
                  </a:schemeClr>
                </a:solidFill>
                <a:latin typeface="Calibri" pitchFamily="34" charset="0"/>
                <a:cs typeface="Calibri" pitchFamily="34" charset="0"/>
              </a:rPr>
              <a:t>Td4</a:t>
            </a:r>
          </a:p>
        </p:txBody>
      </p:sp>
      <p:cxnSp>
        <p:nvCxnSpPr>
          <p:cNvPr id="94" name="Straight Arrow Connector 93"/>
          <p:cNvCxnSpPr/>
          <p:nvPr/>
        </p:nvCxnSpPr>
        <p:spPr bwMode="auto">
          <a:xfrm>
            <a:off x="8233411" y="1176625"/>
            <a:ext cx="0" cy="326759"/>
          </a:xfrm>
          <a:prstGeom prst="straightConnector1">
            <a:avLst/>
          </a:prstGeom>
          <a:solidFill>
            <a:schemeClr val="accent1"/>
          </a:solidFill>
          <a:ln w="9525" cap="flat" cmpd="sng" algn="ctr">
            <a:solidFill>
              <a:srgbClr val="FF0000"/>
            </a:solidFill>
            <a:prstDash val="solid"/>
            <a:round/>
            <a:headEnd type="none" w="med" len="med"/>
            <a:tailEnd type="triangle" w="med" len="med"/>
          </a:ln>
          <a:effectLst/>
        </p:spPr>
      </p:cxnSp>
      <p:sp>
        <p:nvSpPr>
          <p:cNvPr id="103" name="Isosceles Triangle 102"/>
          <p:cNvSpPr/>
          <p:nvPr/>
        </p:nvSpPr>
        <p:spPr bwMode="auto">
          <a:xfrm rot="5400000">
            <a:off x="6930391" y="1020415"/>
            <a:ext cx="312420" cy="312420"/>
          </a:xfrm>
          <a:prstGeom prst="triangl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a:ln>
                <a:noFill/>
              </a:ln>
              <a:solidFill>
                <a:schemeClr val="tx1"/>
              </a:solidFill>
              <a:effectLst/>
              <a:latin typeface="Calibri" pitchFamily="34" charset="0"/>
              <a:cs typeface="Calibri" pitchFamily="34" charset="0"/>
            </a:endParaRPr>
          </a:p>
        </p:txBody>
      </p:sp>
      <p:sp>
        <p:nvSpPr>
          <p:cNvPr id="105" name="Flowchart: Manual Operation 104"/>
          <p:cNvSpPr/>
          <p:nvPr/>
        </p:nvSpPr>
        <p:spPr bwMode="auto">
          <a:xfrm>
            <a:off x="8025766" y="2122510"/>
            <a:ext cx="415290" cy="159153"/>
          </a:xfrm>
          <a:prstGeom prst="flowChartManualOperation">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a:ln>
                <a:noFill/>
              </a:ln>
              <a:solidFill>
                <a:schemeClr val="tx1"/>
              </a:solidFill>
              <a:effectLst/>
              <a:latin typeface="Calibri" pitchFamily="34" charset="0"/>
              <a:cs typeface="Calibri" pitchFamily="34" charset="0"/>
            </a:endParaRPr>
          </a:p>
        </p:txBody>
      </p:sp>
      <p:cxnSp>
        <p:nvCxnSpPr>
          <p:cNvPr id="106" name="Straight Arrow Connector 105"/>
          <p:cNvCxnSpPr/>
          <p:nvPr/>
        </p:nvCxnSpPr>
        <p:spPr bwMode="auto">
          <a:xfrm>
            <a:off x="8233411" y="1503384"/>
            <a:ext cx="0" cy="619126"/>
          </a:xfrm>
          <a:prstGeom prst="straightConnector1">
            <a:avLst/>
          </a:prstGeom>
          <a:solidFill>
            <a:schemeClr val="accent1"/>
          </a:solidFill>
          <a:ln w="9525" cap="flat" cmpd="sng" algn="ctr">
            <a:solidFill>
              <a:srgbClr val="FF0000"/>
            </a:solidFill>
            <a:prstDash val="solid"/>
            <a:round/>
            <a:headEnd type="none" w="med" len="med"/>
            <a:tailEnd type="triangle" w="med" len="med"/>
          </a:ln>
          <a:effectLst/>
        </p:spPr>
      </p:cxnSp>
      <p:grpSp>
        <p:nvGrpSpPr>
          <p:cNvPr id="112" name="Group 111"/>
          <p:cNvGrpSpPr/>
          <p:nvPr/>
        </p:nvGrpSpPr>
        <p:grpSpPr>
          <a:xfrm>
            <a:off x="8091488" y="1837785"/>
            <a:ext cx="285749" cy="290512"/>
            <a:chOff x="8091488" y="1571624"/>
            <a:chExt cx="285749" cy="619126"/>
          </a:xfrm>
        </p:grpSpPr>
        <p:cxnSp>
          <p:nvCxnSpPr>
            <p:cNvPr id="108" name="Straight Arrow Connector 107"/>
            <p:cNvCxnSpPr/>
            <p:nvPr/>
          </p:nvCxnSpPr>
          <p:spPr bwMode="auto">
            <a:xfrm>
              <a:off x="8162925" y="1571624"/>
              <a:ext cx="0" cy="619126"/>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09" name="Straight Arrow Connector 108"/>
            <p:cNvCxnSpPr/>
            <p:nvPr/>
          </p:nvCxnSpPr>
          <p:spPr bwMode="auto">
            <a:xfrm>
              <a:off x="8091488" y="1571624"/>
              <a:ext cx="0" cy="619126"/>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10" name="Straight Arrow Connector 109"/>
            <p:cNvCxnSpPr/>
            <p:nvPr/>
          </p:nvCxnSpPr>
          <p:spPr bwMode="auto">
            <a:xfrm>
              <a:off x="8377237" y="1571624"/>
              <a:ext cx="0" cy="619126"/>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11" name="Straight Arrow Connector 110"/>
            <p:cNvCxnSpPr/>
            <p:nvPr/>
          </p:nvCxnSpPr>
          <p:spPr bwMode="auto">
            <a:xfrm>
              <a:off x="8305800" y="1571624"/>
              <a:ext cx="0" cy="619126"/>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grpSp>
      <p:cxnSp>
        <p:nvCxnSpPr>
          <p:cNvPr id="117" name="Straight Arrow Connector 116"/>
          <p:cNvCxnSpPr/>
          <p:nvPr/>
        </p:nvCxnSpPr>
        <p:spPr bwMode="auto">
          <a:xfrm>
            <a:off x="7763830" y="4294539"/>
            <a:ext cx="469581" cy="0"/>
          </a:xfrm>
          <a:prstGeom prst="straightConnector1">
            <a:avLst/>
          </a:prstGeom>
          <a:solidFill>
            <a:schemeClr val="accent1"/>
          </a:solidFill>
          <a:ln w="9525" cap="flat" cmpd="sng" algn="ctr">
            <a:solidFill>
              <a:srgbClr val="FF0000"/>
            </a:solidFill>
            <a:prstDash val="solid"/>
            <a:round/>
            <a:headEnd type="oval" w="med" len="med"/>
            <a:tailEnd type="none" w="med" len="med"/>
          </a:ln>
          <a:effectLst/>
        </p:spPr>
      </p:cxnSp>
      <p:sp>
        <p:nvSpPr>
          <p:cNvPr id="5" name="Slide Number Placeholder 4">
            <a:extLst>
              <a:ext uri="{FF2B5EF4-FFF2-40B4-BE49-F238E27FC236}">
                <a16:creationId xmlns:a16="http://schemas.microsoft.com/office/drawing/2014/main" id="{B2EC980F-90F5-4136-B3C0-948F4E3B46A7}"/>
              </a:ext>
            </a:extLst>
          </p:cNvPr>
          <p:cNvSpPr>
            <a:spLocks noGrp="1"/>
          </p:cNvSpPr>
          <p:nvPr>
            <p:ph type="sldNum" sz="quarter" idx="10"/>
          </p:nvPr>
        </p:nvSpPr>
        <p:spPr/>
        <p:txBody>
          <a:bodyPr/>
          <a:lstStyle/>
          <a:p>
            <a:fld id="{3FB7B0BF-4C2A-430B-B427-4B210A416506}" type="slidenum">
              <a:rPr lang="en-US" smtClean="0"/>
              <a:pPr/>
              <a:t>11</a:t>
            </a:fld>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TextBox 126"/>
          <p:cNvSpPr txBox="1"/>
          <p:nvPr/>
        </p:nvSpPr>
        <p:spPr>
          <a:xfrm>
            <a:off x="6814006" y="4096668"/>
            <a:ext cx="334168" cy="169277"/>
          </a:xfrm>
          <a:prstGeom prst="rect">
            <a:avLst/>
          </a:prstGeom>
          <a:noFill/>
        </p:spPr>
        <p:txBody>
          <a:bodyPr wrap="square" rtlCol="0">
            <a:spAutoFit/>
          </a:bodyPr>
          <a:lstStyle/>
          <a:p>
            <a:r>
              <a:rPr lang="en-US" sz="500" dirty="0" err="1">
                <a:solidFill>
                  <a:schemeClr val="tx1"/>
                </a:solidFill>
                <a:latin typeface="Calibri" pitchFamily="34" charset="0"/>
                <a:cs typeface="Calibri" pitchFamily="34" charset="0"/>
              </a:rPr>
              <a:t>clk_in</a:t>
            </a:r>
            <a:endParaRPr lang="en-US" sz="500" dirty="0">
              <a:solidFill>
                <a:schemeClr val="tx1"/>
              </a:solidFill>
              <a:latin typeface="Calibri" pitchFamily="34" charset="0"/>
              <a:cs typeface="Calibri" pitchFamily="34" charset="0"/>
            </a:endParaRPr>
          </a:p>
        </p:txBody>
      </p:sp>
      <p:sp>
        <p:nvSpPr>
          <p:cNvPr id="139" name="TextBox 138"/>
          <p:cNvSpPr txBox="1"/>
          <p:nvPr/>
        </p:nvSpPr>
        <p:spPr>
          <a:xfrm>
            <a:off x="6827439" y="4226190"/>
            <a:ext cx="281775" cy="169277"/>
          </a:xfrm>
          <a:prstGeom prst="rect">
            <a:avLst/>
          </a:prstGeom>
          <a:noFill/>
        </p:spPr>
        <p:txBody>
          <a:bodyPr wrap="square" rtlCol="0">
            <a:spAutoFit/>
          </a:bodyPr>
          <a:lstStyle/>
          <a:p>
            <a:r>
              <a:rPr lang="en-US" sz="500" b="1" i="1" dirty="0">
                <a:solidFill>
                  <a:srgbClr val="0070C0"/>
                </a:solidFill>
                <a:latin typeface="Calibri" pitchFamily="34" charset="0"/>
                <a:cs typeface="Calibri" pitchFamily="34" charset="0"/>
              </a:rPr>
              <a:t>Tc6</a:t>
            </a:r>
          </a:p>
        </p:txBody>
      </p:sp>
      <p:sp>
        <p:nvSpPr>
          <p:cNvPr id="65" name="Title 5"/>
          <p:cNvSpPr>
            <a:spLocks noGrp="1"/>
          </p:cNvSpPr>
          <p:nvPr>
            <p:ph type="title"/>
          </p:nvPr>
        </p:nvSpPr>
        <p:spPr/>
        <p:txBody>
          <a:bodyPr/>
          <a:lstStyle/>
          <a:p>
            <a:pPr eaLnBrk="1" hangingPunct="1"/>
            <a:r>
              <a:rPr lang="en-US" sz="2600" dirty="0">
                <a:latin typeface="Calibri" pitchFamily="34" charset="0"/>
              </a:rPr>
              <a:t>Summary</a:t>
            </a:r>
          </a:p>
        </p:txBody>
      </p:sp>
      <p:sp>
        <p:nvSpPr>
          <p:cNvPr id="91" name="Content Placeholder 2"/>
          <p:cNvSpPr>
            <a:spLocks noGrp="1"/>
          </p:cNvSpPr>
          <p:nvPr>
            <p:ph idx="1"/>
          </p:nvPr>
        </p:nvSpPr>
        <p:spPr>
          <a:xfrm>
            <a:off x="457200" y="940985"/>
            <a:ext cx="5003992" cy="3653641"/>
          </a:xfrm>
        </p:spPr>
        <p:txBody>
          <a:bodyPr/>
          <a:lstStyle/>
          <a:p>
            <a:pPr>
              <a:defRPr/>
            </a:pPr>
            <a:r>
              <a:rPr lang="en-US" sz="1400" dirty="0">
                <a:latin typeface="Calibri" pitchFamily="34" charset="0"/>
              </a:rPr>
              <a:t>With embedded FPGAs, clock paths can be shared across time and space, between the ASIC integrator and the FPGA designer.</a:t>
            </a:r>
          </a:p>
          <a:p>
            <a:pPr lvl="1">
              <a:defRPr/>
            </a:pPr>
            <a:r>
              <a:rPr lang="en-US" sz="1250" dirty="0">
                <a:latin typeface="Calibri" pitchFamily="34" charset="0"/>
              </a:rPr>
              <a:t>And the selection of Advanced vs. Simple timing mode is done by the FPGA designer</a:t>
            </a:r>
            <a:r>
              <a:rPr lang="en-US" sz="1250" dirty="0" smtClean="0">
                <a:latin typeface="Calibri" pitchFamily="34" charset="0"/>
              </a:rPr>
              <a:t>.  No need to decide at ASIC design time</a:t>
            </a:r>
          </a:p>
          <a:p>
            <a:pPr lvl="1">
              <a:defRPr/>
            </a:pPr>
            <a:endParaRPr lang="en-US" sz="1250" dirty="0">
              <a:latin typeface="Calibri" pitchFamily="34" charset="0"/>
            </a:endParaRPr>
          </a:p>
          <a:p>
            <a:pPr>
              <a:defRPr/>
            </a:pPr>
            <a:r>
              <a:rPr lang="en-US" sz="1400" dirty="0"/>
              <a:t>The ASIC designer uses standard Static Timing Analysis (STA) tools to close timing in the ASIC, and to </a:t>
            </a:r>
            <a:r>
              <a:rPr lang="en-US" sz="1400" dirty="0" smtClean="0"/>
              <a:t>collect delay information for ACE.</a:t>
            </a:r>
          </a:p>
          <a:p>
            <a:pPr>
              <a:defRPr/>
            </a:pPr>
            <a:endParaRPr lang="en-US" sz="1400" dirty="0"/>
          </a:p>
          <a:p>
            <a:pPr>
              <a:defRPr/>
            </a:pPr>
            <a:r>
              <a:rPr lang="en-US" sz="1400" dirty="0">
                <a:latin typeface="Calibri" pitchFamily="34" charset="0"/>
              </a:rPr>
              <a:t>The FPGA designer uses industry standard SDC files with </a:t>
            </a:r>
            <a:r>
              <a:rPr lang="en-US" sz="1400" dirty="0" smtClean="0">
                <a:latin typeface="Calibri" pitchFamily="34" charset="0"/>
              </a:rPr>
              <a:t>ACE to </a:t>
            </a:r>
            <a:r>
              <a:rPr lang="en-US" sz="1400" dirty="0">
                <a:latin typeface="Calibri" pitchFamily="34" charset="0"/>
              </a:rPr>
              <a:t>do FPGA </a:t>
            </a:r>
            <a:r>
              <a:rPr lang="en-US" sz="1400" dirty="0"/>
              <a:t>timing closure with the knowledge of </a:t>
            </a:r>
            <a:r>
              <a:rPr lang="en-US" sz="1400" dirty="0" smtClean="0"/>
              <a:t>ASIC data </a:t>
            </a:r>
            <a:r>
              <a:rPr lang="en-US" sz="1400" dirty="0"/>
              <a:t>and </a:t>
            </a:r>
            <a:r>
              <a:rPr lang="en-US" sz="1400" dirty="0" smtClean="0"/>
              <a:t>clock delays.</a:t>
            </a:r>
            <a:endParaRPr lang="en-US" sz="1400" dirty="0"/>
          </a:p>
        </p:txBody>
      </p:sp>
      <p:sp>
        <p:nvSpPr>
          <p:cNvPr id="80" name="Rectangle 79"/>
          <p:cNvSpPr/>
          <p:nvPr/>
        </p:nvSpPr>
        <p:spPr bwMode="auto">
          <a:xfrm>
            <a:off x="4601412" y="4273996"/>
            <a:ext cx="560202" cy="276973"/>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a:ln>
                  <a:noFill/>
                </a:ln>
                <a:solidFill>
                  <a:schemeClr val="tx1"/>
                </a:solidFill>
                <a:effectLst/>
                <a:latin typeface="Calibri" pitchFamily="34" charset="0"/>
                <a:cs typeface="Calibri" pitchFamily="34" charset="0"/>
              </a:rPr>
              <a:t>Clock Source</a:t>
            </a:r>
          </a:p>
        </p:txBody>
      </p:sp>
      <p:sp>
        <p:nvSpPr>
          <p:cNvPr id="81" name="Isosceles Triangle 80"/>
          <p:cNvSpPr/>
          <p:nvPr/>
        </p:nvSpPr>
        <p:spPr bwMode="auto">
          <a:xfrm rot="5400000">
            <a:off x="5689571" y="4300865"/>
            <a:ext cx="220319" cy="220319"/>
          </a:xfrm>
          <a:prstGeom prst="triangl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dirty="0">
              <a:ln>
                <a:noFill/>
              </a:ln>
              <a:solidFill>
                <a:schemeClr val="tx1"/>
              </a:solidFill>
              <a:effectLst/>
              <a:latin typeface="Calibri" pitchFamily="34" charset="0"/>
              <a:cs typeface="Calibri" pitchFamily="34" charset="0"/>
            </a:endParaRPr>
          </a:p>
        </p:txBody>
      </p:sp>
      <p:cxnSp>
        <p:nvCxnSpPr>
          <p:cNvPr id="82" name="Straight Arrow Connector 81"/>
          <p:cNvCxnSpPr>
            <a:stCxn id="80" idx="3"/>
          </p:cNvCxnSpPr>
          <p:nvPr/>
        </p:nvCxnSpPr>
        <p:spPr bwMode="auto">
          <a:xfrm>
            <a:off x="5161614" y="4412483"/>
            <a:ext cx="527958" cy="1228"/>
          </a:xfrm>
          <a:prstGeom prst="straightConnector1">
            <a:avLst/>
          </a:prstGeom>
          <a:solidFill>
            <a:schemeClr val="accent1"/>
          </a:solidFill>
          <a:ln w="9525" cap="flat" cmpd="sng" algn="ctr">
            <a:solidFill>
              <a:srgbClr val="FF0000"/>
            </a:solidFill>
            <a:prstDash val="solid"/>
            <a:round/>
            <a:headEnd type="none" w="med" len="med"/>
            <a:tailEnd type="triangle" w="med" len="med"/>
          </a:ln>
          <a:effectLst/>
        </p:spPr>
      </p:cxnSp>
      <p:sp>
        <p:nvSpPr>
          <p:cNvPr id="83" name="Rectangle 82"/>
          <p:cNvSpPr/>
          <p:nvPr/>
        </p:nvSpPr>
        <p:spPr bwMode="auto">
          <a:xfrm>
            <a:off x="7184786" y="2291126"/>
            <a:ext cx="1875397" cy="2212592"/>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a:ln>
                  <a:noFill/>
                </a:ln>
                <a:solidFill>
                  <a:schemeClr val="tx1"/>
                </a:solidFill>
                <a:effectLst/>
                <a:latin typeface="Calibri" pitchFamily="34" charset="0"/>
                <a:cs typeface="Calibri" pitchFamily="34" charset="0"/>
              </a:rPr>
              <a:t>Speedcore</a:t>
            </a:r>
          </a:p>
        </p:txBody>
      </p:sp>
      <p:grpSp>
        <p:nvGrpSpPr>
          <p:cNvPr id="84" name="Group 17"/>
          <p:cNvGrpSpPr/>
          <p:nvPr/>
        </p:nvGrpSpPr>
        <p:grpSpPr>
          <a:xfrm>
            <a:off x="5943475" y="2952084"/>
            <a:ext cx="322419" cy="483627"/>
            <a:chOff x="3284219" y="2583180"/>
            <a:chExt cx="457201" cy="685800"/>
          </a:xfrm>
        </p:grpSpPr>
        <p:sp>
          <p:nvSpPr>
            <p:cNvPr id="85" name="Rectangle 84"/>
            <p:cNvSpPr/>
            <p:nvPr/>
          </p:nvSpPr>
          <p:spPr bwMode="auto">
            <a:xfrm>
              <a:off x="3284219" y="2583180"/>
              <a:ext cx="457201" cy="6858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100" b="0" i="0" u="sng" strike="noStrike" cap="none" normalizeH="0" baseline="0" dirty="0">
                <a:ln>
                  <a:noFill/>
                </a:ln>
                <a:solidFill>
                  <a:schemeClr val="tx1"/>
                </a:solidFill>
                <a:effectLst/>
                <a:latin typeface="Calibri" pitchFamily="34" charset="0"/>
                <a:cs typeface="Calibri" pitchFamily="34" charset="0"/>
              </a:endParaRPr>
            </a:p>
          </p:txBody>
        </p:sp>
        <p:sp>
          <p:nvSpPr>
            <p:cNvPr id="86" name="Isosceles Triangle 85"/>
            <p:cNvSpPr/>
            <p:nvPr/>
          </p:nvSpPr>
          <p:spPr bwMode="auto">
            <a:xfrm>
              <a:off x="3421380" y="3124200"/>
              <a:ext cx="175260" cy="144780"/>
            </a:xfrm>
            <a:prstGeom prst="triangl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100" b="0" i="0" u="sng" strike="noStrike" cap="none" normalizeH="0" baseline="0" dirty="0">
                <a:ln>
                  <a:noFill/>
                </a:ln>
                <a:solidFill>
                  <a:schemeClr val="tx1"/>
                </a:solidFill>
                <a:effectLst/>
                <a:latin typeface="Calibri" pitchFamily="34" charset="0"/>
                <a:cs typeface="Calibri" pitchFamily="34" charset="0"/>
              </a:endParaRPr>
            </a:p>
          </p:txBody>
        </p:sp>
      </p:grpSp>
      <p:grpSp>
        <p:nvGrpSpPr>
          <p:cNvPr id="87" name="Group 18"/>
          <p:cNvGrpSpPr/>
          <p:nvPr/>
        </p:nvGrpSpPr>
        <p:grpSpPr>
          <a:xfrm>
            <a:off x="7947840" y="2952084"/>
            <a:ext cx="322419" cy="483627"/>
            <a:chOff x="3284219" y="2583180"/>
            <a:chExt cx="457201" cy="685800"/>
          </a:xfrm>
        </p:grpSpPr>
        <p:sp>
          <p:nvSpPr>
            <p:cNvPr id="88" name="Rectangle 87"/>
            <p:cNvSpPr/>
            <p:nvPr/>
          </p:nvSpPr>
          <p:spPr bwMode="auto">
            <a:xfrm>
              <a:off x="3284219" y="2583180"/>
              <a:ext cx="457201" cy="6858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100" b="0" i="0" u="sng" strike="noStrike" cap="none" normalizeH="0" baseline="0" dirty="0">
                <a:ln>
                  <a:noFill/>
                </a:ln>
                <a:solidFill>
                  <a:schemeClr val="tx1"/>
                </a:solidFill>
                <a:effectLst/>
                <a:latin typeface="Calibri" pitchFamily="34" charset="0"/>
                <a:cs typeface="Calibri" pitchFamily="34" charset="0"/>
              </a:endParaRPr>
            </a:p>
          </p:txBody>
        </p:sp>
        <p:sp>
          <p:nvSpPr>
            <p:cNvPr id="89" name="Isosceles Triangle 88"/>
            <p:cNvSpPr/>
            <p:nvPr/>
          </p:nvSpPr>
          <p:spPr bwMode="auto">
            <a:xfrm>
              <a:off x="3421380" y="3124200"/>
              <a:ext cx="175260" cy="144780"/>
            </a:xfrm>
            <a:prstGeom prst="triangl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100" b="0" i="0" u="sng" strike="noStrike" cap="none" normalizeH="0" baseline="0" dirty="0">
                <a:ln>
                  <a:noFill/>
                </a:ln>
                <a:solidFill>
                  <a:schemeClr val="tx1"/>
                </a:solidFill>
                <a:effectLst/>
                <a:latin typeface="Calibri" pitchFamily="34" charset="0"/>
                <a:cs typeface="Calibri" pitchFamily="34" charset="0"/>
              </a:endParaRPr>
            </a:p>
          </p:txBody>
        </p:sp>
      </p:grpSp>
      <p:sp>
        <p:nvSpPr>
          <p:cNvPr id="92" name="Cloud Callout 91"/>
          <p:cNvSpPr/>
          <p:nvPr/>
        </p:nvSpPr>
        <p:spPr bwMode="auto">
          <a:xfrm>
            <a:off x="6357246" y="3070302"/>
            <a:ext cx="403022" cy="263309"/>
          </a:xfrm>
          <a:prstGeom prst="cloudCallout">
            <a:avLst>
              <a:gd name="adj1" fmla="val 9834"/>
              <a:gd name="adj2" fmla="val -357"/>
            </a:avLst>
          </a:prstGeom>
          <a:ln>
            <a:no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dirty="0">
              <a:solidFill>
                <a:schemeClr val="tx1"/>
              </a:solidFill>
              <a:latin typeface="Calibri" pitchFamily="34" charset="0"/>
              <a:cs typeface="Calibri" pitchFamily="34" charset="0"/>
            </a:endParaRPr>
          </a:p>
        </p:txBody>
      </p:sp>
      <p:sp>
        <p:nvSpPr>
          <p:cNvPr id="93" name="Cloud Callout 92"/>
          <p:cNvSpPr/>
          <p:nvPr/>
        </p:nvSpPr>
        <p:spPr bwMode="auto">
          <a:xfrm>
            <a:off x="7388983" y="3070302"/>
            <a:ext cx="403022" cy="263309"/>
          </a:xfrm>
          <a:prstGeom prst="cloudCallout">
            <a:avLst>
              <a:gd name="adj1" fmla="val 9834"/>
              <a:gd name="adj2" fmla="val -357"/>
            </a:avLst>
          </a:prstGeom>
          <a:ln>
            <a:no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dirty="0">
              <a:solidFill>
                <a:schemeClr val="tx1"/>
              </a:solidFill>
              <a:latin typeface="Calibri" pitchFamily="34" charset="0"/>
              <a:cs typeface="Calibri" pitchFamily="34" charset="0"/>
            </a:endParaRPr>
          </a:p>
        </p:txBody>
      </p:sp>
      <p:cxnSp>
        <p:nvCxnSpPr>
          <p:cNvPr id="94" name="Straight Arrow Connector 93"/>
          <p:cNvCxnSpPr>
            <a:endCxn id="92" idx="0"/>
          </p:cNvCxnSpPr>
          <p:nvPr/>
        </p:nvCxnSpPr>
        <p:spPr bwMode="auto">
          <a:xfrm flipV="1">
            <a:off x="6265894" y="3201957"/>
            <a:ext cx="92603" cy="806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95" name="Straight Arrow Connector 94"/>
          <p:cNvCxnSpPr>
            <a:stCxn id="92" idx="2"/>
          </p:cNvCxnSpPr>
          <p:nvPr/>
        </p:nvCxnSpPr>
        <p:spPr bwMode="auto">
          <a:xfrm>
            <a:off x="6759933" y="3201957"/>
            <a:ext cx="442317" cy="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96" name="Straight Arrow Connector 95"/>
          <p:cNvCxnSpPr>
            <a:endCxn id="88" idx="1"/>
          </p:cNvCxnSpPr>
          <p:nvPr/>
        </p:nvCxnSpPr>
        <p:spPr bwMode="auto">
          <a:xfrm>
            <a:off x="7792006" y="3193897"/>
            <a:ext cx="155835"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grpSp>
        <p:nvGrpSpPr>
          <p:cNvPr id="97" name="Group 31"/>
          <p:cNvGrpSpPr/>
          <p:nvPr/>
        </p:nvGrpSpPr>
        <p:grpSpPr>
          <a:xfrm>
            <a:off x="5943475" y="3607668"/>
            <a:ext cx="322419" cy="483627"/>
            <a:chOff x="3284219" y="2583180"/>
            <a:chExt cx="457201" cy="685800"/>
          </a:xfrm>
        </p:grpSpPr>
        <p:sp>
          <p:nvSpPr>
            <p:cNvPr id="98" name="Rectangle 97"/>
            <p:cNvSpPr/>
            <p:nvPr/>
          </p:nvSpPr>
          <p:spPr bwMode="auto">
            <a:xfrm>
              <a:off x="3284219" y="2583180"/>
              <a:ext cx="457201" cy="6858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100" b="0" i="0" u="sng" strike="noStrike" cap="none" normalizeH="0" baseline="0" dirty="0">
                <a:ln>
                  <a:noFill/>
                </a:ln>
                <a:solidFill>
                  <a:schemeClr val="tx1"/>
                </a:solidFill>
                <a:effectLst/>
                <a:latin typeface="Calibri" pitchFamily="34" charset="0"/>
                <a:cs typeface="Calibri" pitchFamily="34" charset="0"/>
              </a:endParaRPr>
            </a:p>
          </p:txBody>
        </p:sp>
        <p:sp>
          <p:nvSpPr>
            <p:cNvPr id="99" name="Isosceles Triangle 98"/>
            <p:cNvSpPr/>
            <p:nvPr/>
          </p:nvSpPr>
          <p:spPr bwMode="auto">
            <a:xfrm>
              <a:off x="3421380" y="3124200"/>
              <a:ext cx="175260" cy="144780"/>
            </a:xfrm>
            <a:prstGeom prst="triangl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100" b="0" i="0" u="sng" strike="noStrike" cap="none" normalizeH="0" baseline="0" dirty="0">
                <a:ln>
                  <a:noFill/>
                </a:ln>
                <a:solidFill>
                  <a:schemeClr val="tx1"/>
                </a:solidFill>
                <a:effectLst/>
                <a:latin typeface="Calibri" pitchFamily="34" charset="0"/>
                <a:cs typeface="Calibri" pitchFamily="34" charset="0"/>
              </a:endParaRPr>
            </a:p>
          </p:txBody>
        </p:sp>
      </p:grpSp>
      <p:grpSp>
        <p:nvGrpSpPr>
          <p:cNvPr id="100" name="Group 34"/>
          <p:cNvGrpSpPr/>
          <p:nvPr/>
        </p:nvGrpSpPr>
        <p:grpSpPr>
          <a:xfrm>
            <a:off x="7947840" y="3607668"/>
            <a:ext cx="322419" cy="483627"/>
            <a:chOff x="3284219" y="2583180"/>
            <a:chExt cx="457201" cy="685800"/>
          </a:xfrm>
        </p:grpSpPr>
        <p:sp>
          <p:nvSpPr>
            <p:cNvPr id="101" name="Rectangle 100"/>
            <p:cNvSpPr/>
            <p:nvPr/>
          </p:nvSpPr>
          <p:spPr bwMode="auto">
            <a:xfrm>
              <a:off x="3284219" y="2583180"/>
              <a:ext cx="457201" cy="6858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100" b="0" i="0" u="sng" strike="noStrike" cap="none" normalizeH="0" baseline="0" dirty="0">
                <a:ln>
                  <a:noFill/>
                </a:ln>
                <a:solidFill>
                  <a:schemeClr val="tx1"/>
                </a:solidFill>
                <a:effectLst/>
                <a:latin typeface="Calibri" pitchFamily="34" charset="0"/>
                <a:cs typeface="Calibri" pitchFamily="34" charset="0"/>
              </a:endParaRPr>
            </a:p>
          </p:txBody>
        </p:sp>
        <p:sp>
          <p:nvSpPr>
            <p:cNvPr id="102" name="Isosceles Triangle 101"/>
            <p:cNvSpPr/>
            <p:nvPr/>
          </p:nvSpPr>
          <p:spPr bwMode="auto">
            <a:xfrm>
              <a:off x="3421380" y="3124200"/>
              <a:ext cx="175260" cy="144780"/>
            </a:xfrm>
            <a:prstGeom prst="triangl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100" b="0" i="0" u="sng" strike="noStrike" cap="none" normalizeH="0" baseline="0" dirty="0">
                <a:ln>
                  <a:noFill/>
                </a:ln>
                <a:solidFill>
                  <a:schemeClr val="tx1"/>
                </a:solidFill>
                <a:effectLst/>
                <a:latin typeface="Calibri" pitchFamily="34" charset="0"/>
                <a:cs typeface="Calibri" pitchFamily="34" charset="0"/>
              </a:endParaRPr>
            </a:p>
          </p:txBody>
        </p:sp>
      </p:grpSp>
      <p:sp>
        <p:nvSpPr>
          <p:cNvPr id="103" name="Cloud Callout 102"/>
          <p:cNvSpPr/>
          <p:nvPr/>
        </p:nvSpPr>
        <p:spPr bwMode="auto">
          <a:xfrm>
            <a:off x="6357246" y="3725886"/>
            <a:ext cx="403022" cy="263309"/>
          </a:xfrm>
          <a:prstGeom prst="cloudCallout">
            <a:avLst>
              <a:gd name="adj1" fmla="val 9834"/>
              <a:gd name="adj2" fmla="val -357"/>
            </a:avLst>
          </a:prstGeom>
          <a:ln>
            <a:no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dirty="0">
              <a:solidFill>
                <a:schemeClr val="tx1"/>
              </a:solidFill>
              <a:latin typeface="Calibri" pitchFamily="34" charset="0"/>
              <a:cs typeface="Calibri" pitchFamily="34" charset="0"/>
            </a:endParaRPr>
          </a:p>
        </p:txBody>
      </p:sp>
      <p:sp>
        <p:nvSpPr>
          <p:cNvPr id="104" name="Cloud Callout 103"/>
          <p:cNvSpPr/>
          <p:nvPr/>
        </p:nvSpPr>
        <p:spPr bwMode="auto">
          <a:xfrm>
            <a:off x="7388983" y="3725886"/>
            <a:ext cx="403022" cy="263309"/>
          </a:xfrm>
          <a:prstGeom prst="cloudCallout">
            <a:avLst>
              <a:gd name="adj1" fmla="val 9834"/>
              <a:gd name="adj2" fmla="val -357"/>
            </a:avLst>
          </a:prstGeom>
          <a:ln>
            <a:no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dirty="0">
              <a:solidFill>
                <a:schemeClr val="tx1"/>
              </a:solidFill>
              <a:latin typeface="Calibri" pitchFamily="34" charset="0"/>
              <a:cs typeface="Calibri" pitchFamily="34" charset="0"/>
            </a:endParaRPr>
          </a:p>
        </p:txBody>
      </p:sp>
      <p:cxnSp>
        <p:nvCxnSpPr>
          <p:cNvPr id="105" name="Straight Arrow Connector 104"/>
          <p:cNvCxnSpPr/>
          <p:nvPr/>
        </p:nvCxnSpPr>
        <p:spPr bwMode="auto">
          <a:xfrm flipH="1" flipV="1">
            <a:off x="6265894" y="3857541"/>
            <a:ext cx="92603" cy="806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06" name="Straight Arrow Connector 105"/>
          <p:cNvCxnSpPr/>
          <p:nvPr/>
        </p:nvCxnSpPr>
        <p:spPr bwMode="auto">
          <a:xfrm flipH="1">
            <a:off x="6759934" y="3857541"/>
            <a:ext cx="424852" cy="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07" name="Straight Arrow Connector 106"/>
          <p:cNvCxnSpPr/>
          <p:nvPr/>
        </p:nvCxnSpPr>
        <p:spPr bwMode="auto">
          <a:xfrm flipH="1">
            <a:off x="7792006" y="3849480"/>
            <a:ext cx="155835"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sp>
        <p:nvSpPr>
          <p:cNvPr id="108" name="TextBox 107"/>
          <p:cNvSpPr txBox="1"/>
          <p:nvPr/>
        </p:nvSpPr>
        <p:spPr>
          <a:xfrm>
            <a:off x="6711906" y="3070302"/>
            <a:ext cx="472879" cy="156007"/>
          </a:xfrm>
          <a:prstGeom prst="rect">
            <a:avLst/>
          </a:prstGeom>
          <a:noFill/>
        </p:spPr>
        <p:txBody>
          <a:bodyPr wrap="square" rtlCol="0">
            <a:spAutoFit/>
          </a:bodyPr>
          <a:lstStyle/>
          <a:p>
            <a:r>
              <a:rPr lang="en-US" sz="500" dirty="0" err="1">
                <a:solidFill>
                  <a:schemeClr val="tx1"/>
                </a:solidFill>
                <a:latin typeface="Calibri" pitchFamily="34" charset="0"/>
                <a:cs typeface="Calibri" pitchFamily="34" charset="0"/>
              </a:rPr>
              <a:t>data_in</a:t>
            </a:r>
            <a:endParaRPr lang="en-US" sz="500" dirty="0">
              <a:solidFill>
                <a:schemeClr val="tx1"/>
              </a:solidFill>
              <a:latin typeface="Calibri" pitchFamily="34" charset="0"/>
              <a:cs typeface="Calibri" pitchFamily="34" charset="0"/>
            </a:endParaRPr>
          </a:p>
        </p:txBody>
      </p:sp>
      <p:sp>
        <p:nvSpPr>
          <p:cNvPr id="109" name="TextBox 108"/>
          <p:cNvSpPr txBox="1"/>
          <p:nvPr/>
        </p:nvSpPr>
        <p:spPr>
          <a:xfrm>
            <a:off x="6711906" y="3725886"/>
            <a:ext cx="455415" cy="156007"/>
          </a:xfrm>
          <a:prstGeom prst="rect">
            <a:avLst/>
          </a:prstGeom>
          <a:noFill/>
        </p:spPr>
        <p:txBody>
          <a:bodyPr wrap="square" rtlCol="0">
            <a:spAutoFit/>
          </a:bodyPr>
          <a:lstStyle/>
          <a:p>
            <a:r>
              <a:rPr lang="en-US" sz="500" dirty="0" err="1">
                <a:solidFill>
                  <a:schemeClr val="tx1"/>
                </a:solidFill>
                <a:latin typeface="Calibri" pitchFamily="34" charset="0"/>
                <a:cs typeface="Calibri" pitchFamily="34" charset="0"/>
              </a:rPr>
              <a:t>data_out</a:t>
            </a:r>
            <a:endParaRPr lang="en-US" sz="500" dirty="0">
              <a:solidFill>
                <a:schemeClr val="tx1"/>
              </a:solidFill>
              <a:latin typeface="Calibri" pitchFamily="34" charset="0"/>
              <a:cs typeface="Calibri" pitchFamily="34" charset="0"/>
            </a:endParaRPr>
          </a:p>
        </p:txBody>
      </p:sp>
      <p:cxnSp>
        <p:nvCxnSpPr>
          <p:cNvPr id="110" name="Straight Arrow Connector 109"/>
          <p:cNvCxnSpPr>
            <a:stCxn id="81" idx="0"/>
          </p:cNvCxnSpPr>
          <p:nvPr/>
        </p:nvCxnSpPr>
        <p:spPr bwMode="auto">
          <a:xfrm>
            <a:off x="5909890" y="4411024"/>
            <a:ext cx="932327" cy="0"/>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cxnSp>
        <p:nvCxnSpPr>
          <p:cNvPr id="111" name="Straight Arrow Connector 110"/>
          <p:cNvCxnSpPr/>
          <p:nvPr/>
        </p:nvCxnSpPr>
        <p:spPr bwMode="auto">
          <a:xfrm flipV="1">
            <a:off x="6842216" y="4257876"/>
            <a:ext cx="0" cy="155835"/>
          </a:xfrm>
          <a:prstGeom prst="straightConnector1">
            <a:avLst/>
          </a:prstGeom>
          <a:solidFill>
            <a:schemeClr val="accent1"/>
          </a:solidFill>
          <a:ln w="9525" cap="flat" cmpd="sng" algn="ctr">
            <a:solidFill>
              <a:srgbClr val="FF0000"/>
            </a:solidFill>
            <a:prstDash val="solid"/>
            <a:round/>
            <a:headEnd type="none" w="med" len="med"/>
            <a:tailEnd type="oval" w="med" len="med"/>
          </a:ln>
          <a:effectLst/>
        </p:spPr>
      </p:cxnSp>
      <p:cxnSp>
        <p:nvCxnSpPr>
          <p:cNvPr id="112" name="Straight Arrow Connector 111"/>
          <p:cNvCxnSpPr/>
          <p:nvPr/>
        </p:nvCxnSpPr>
        <p:spPr bwMode="auto">
          <a:xfrm flipH="1">
            <a:off x="5829287" y="4257876"/>
            <a:ext cx="1000839" cy="0"/>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grpSp>
        <p:nvGrpSpPr>
          <p:cNvPr id="113" name="Group 69"/>
          <p:cNvGrpSpPr/>
          <p:nvPr/>
        </p:nvGrpSpPr>
        <p:grpSpPr>
          <a:xfrm>
            <a:off x="5829287" y="3435711"/>
            <a:ext cx="281442" cy="822165"/>
            <a:chOff x="2893695" y="2613661"/>
            <a:chExt cx="399095" cy="1165859"/>
          </a:xfrm>
        </p:grpSpPr>
        <p:cxnSp>
          <p:nvCxnSpPr>
            <p:cNvPr id="114" name="Straight Arrow Connector 113"/>
            <p:cNvCxnSpPr/>
            <p:nvPr/>
          </p:nvCxnSpPr>
          <p:spPr bwMode="auto">
            <a:xfrm flipV="1">
              <a:off x="2893695" y="2750819"/>
              <a:ext cx="0" cy="1028701"/>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cxnSp>
          <p:nvCxnSpPr>
            <p:cNvPr id="115" name="Straight Arrow Connector 114"/>
            <p:cNvCxnSpPr/>
            <p:nvPr/>
          </p:nvCxnSpPr>
          <p:spPr bwMode="auto">
            <a:xfrm>
              <a:off x="2893695" y="2750819"/>
              <a:ext cx="399095" cy="0"/>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cxnSp>
          <p:nvCxnSpPr>
            <p:cNvPr id="116" name="Straight Arrow Connector 115"/>
            <p:cNvCxnSpPr/>
            <p:nvPr/>
          </p:nvCxnSpPr>
          <p:spPr bwMode="auto">
            <a:xfrm flipV="1">
              <a:off x="3292790" y="2613661"/>
              <a:ext cx="0" cy="137158"/>
            </a:xfrm>
            <a:prstGeom prst="straightConnector1">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117" name="Straight Arrow Connector 116"/>
            <p:cNvCxnSpPr/>
            <p:nvPr/>
          </p:nvCxnSpPr>
          <p:spPr bwMode="auto">
            <a:xfrm>
              <a:off x="2893695" y="3672840"/>
              <a:ext cx="399095" cy="0"/>
            </a:xfrm>
            <a:prstGeom prst="straightConnector1">
              <a:avLst/>
            </a:prstGeom>
            <a:solidFill>
              <a:schemeClr val="accent1"/>
            </a:solidFill>
            <a:ln w="9525" cap="flat" cmpd="sng" algn="ctr">
              <a:solidFill>
                <a:srgbClr val="FF0000"/>
              </a:solidFill>
              <a:prstDash val="solid"/>
              <a:round/>
              <a:headEnd type="oval" w="med" len="med"/>
              <a:tailEnd type="none" w="med" len="med"/>
            </a:ln>
            <a:effectLst/>
          </p:spPr>
        </p:cxnSp>
        <p:cxnSp>
          <p:nvCxnSpPr>
            <p:cNvPr id="118" name="Straight Arrow Connector 117"/>
            <p:cNvCxnSpPr/>
            <p:nvPr/>
          </p:nvCxnSpPr>
          <p:spPr bwMode="auto">
            <a:xfrm flipV="1">
              <a:off x="3292790" y="3535682"/>
              <a:ext cx="0" cy="137158"/>
            </a:xfrm>
            <a:prstGeom prst="straightConnector1">
              <a:avLst/>
            </a:prstGeom>
            <a:solidFill>
              <a:schemeClr val="accent1"/>
            </a:solidFill>
            <a:ln w="9525" cap="flat" cmpd="sng" algn="ctr">
              <a:solidFill>
                <a:srgbClr val="FF0000"/>
              </a:solidFill>
              <a:prstDash val="solid"/>
              <a:round/>
              <a:headEnd type="none" w="med" len="med"/>
              <a:tailEnd type="triangle" w="med" len="med"/>
            </a:ln>
            <a:effectLst/>
          </p:spPr>
        </p:cxnSp>
      </p:grpSp>
      <p:grpSp>
        <p:nvGrpSpPr>
          <p:cNvPr id="119" name="Group 70"/>
          <p:cNvGrpSpPr/>
          <p:nvPr/>
        </p:nvGrpSpPr>
        <p:grpSpPr>
          <a:xfrm flipH="1">
            <a:off x="8102668" y="3435711"/>
            <a:ext cx="281442" cy="822165"/>
            <a:chOff x="2893695" y="2613661"/>
            <a:chExt cx="399095" cy="1165859"/>
          </a:xfrm>
        </p:grpSpPr>
        <p:cxnSp>
          <p:nvCxnSpPr>
            <p:cNvPr id="120" name="Straight Arrow Connector 119"/>
            <p:cNvCxnSpPr/>
            <p:nvPr/>
          </p:nvCxnSpPr>
          <p:spPr bwMode="auto">
            <a:xfrm flipV="1">
              <a:off x="2893695" y="2750819"/>
              <a:ext cx="0" cy="1028701"/>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cxnSp>
          <p:nvCxnSpPr>
            <p:cNvPr id="121" name="Straight Arrow Connector 120"/>
            <p:cNvCxnSpPr/>
            <p:nvPr/>
          </p:nvCxnSpPr>
          <p:spPr bwMode="auto">
            <a:xfrm>
              <a:off x="2893695" y="2750819"/>
              <a:ext cx="399095" cy="0"/>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cxnSp>
          <p:nvCxnSpPr>
            <p:cNvPr id="122" name="Straight Arrow Connector 121"/>
            <p:cNvCxnSpPr/>
            <p:nvPr/>
          </p:nvCxnSpPr>
          <p:spPr bwMode="auto">
            <a:xfrm flipV="1">
              <a:off x="3292790" y="2613661"/>
              <a:ext cx="0" cy="137158"/>
            </a:xfrm>
            <a:prstGeom prst="straightConnector1">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123" name="Straight Arrow Connector 122"/>
            <p:cNvCxnSpPr/>
            <p:nvPr/>
          </p:nvCxnSpPr>
          <p:spPr bwMode="auto">
            <a:xfrm>
              <a:off x="2893695" y="3672840"/>
              <a:ext cx="399095" cy="0"/>
            </a:xfrm>
            <a:prstGeom prst="straightConnector1">
              <a:avLst/>
            </a:prstGeom>
            <a:solidFill>
              <a:schemeClr val="accent1"/>
            </a:solidFill>
            <a:ln w="9525" cap="flat" cmpd="sng" algn="ctr">
              <a:solidFill>
                <a:srgbClr val="FF0000"/>
              </a:solidFill>
              <a:prstDash val="solid"/>
              <a:round/>
              <a:headEnd type="oval" w="med" len="med"/>
              <a:tailEnd type="none" w="med" len="med"/>
            </a:ln>
            <a:effectLst/>
          </p:spPr>
        </p:cxnSp>
        <p:cxnSp>
          <p:nvCxnSpPr>
            <p:cNvPr id="124" name="Straight Arrow Connector 123"/>
            <p:cNvCxnSpPr/>
            <p:nvPr/>
          </p:nvCxnSpPr>
          <p:spPr bwMode="auto">
            <a:xfrm flipV="1">
              <a:off x="3292790" y="3535682"/>
              <a:ext cx="0" cy="137158"/>
            </a:xfrm>
            <a:prstGeom prst="straightConnector1">
              <a:avLst/>
            </a:prstGeom>
            <a:solidFill>
              <a:schemeClr val="accent1"/>
            </a:solidFill>
            <a:ln w="9525" cap="flat" cmpd="sng" algn="ctr">
              <a:solidFill>
                <a:srgbClr val="FF0000"/>
              </a:solidFill>
              <a:prstDash val="solid"/>
              <a:round/>
              <a:headEnd type="none" w="med" len="med"/>
              <a:tailEnd type="triangle" w="med" len="med"/>
            </a:ln>
            <a:effectLst/>
          </p:spPr>
        </p:cxnSp>
      </p:grpSp>
      <p:cxnSp>
        <p:nvCxnSpPr>
          <p:cNvPr id="125" name="Straight Arrow Connector 124"/>
          <p:cNvCxnSpPr/>
          <p:nvPr/>
        </p:nvCxnSpPr>
        <p:spPr bwMode="auto">
          <a:xfrm flipH="1">
            <a:off x="6842219" y="4257876"/>
            <a:ext cx="342566" cy="1"/>
          </a:xfrm>
          <a:prstGeom prst="straightConnector1">
            <a:avLst/>
          </a:prstGeom>
          <a:solidFill>
            <a:schemeClr val="accent1"/>
          </a:solidFill>
          <a:ln w="9525" cap="flat" cmpd="sng" algn="ctr">
            <a:solidFill>
              <a:srgbClr val="FF0000"/>
            </a:solidFill>
            <a:prstDash val="solid"/>
            <a:round/>
            <a:headEnd type="triangle" w="med" len="med"/>
            <a:tailEnd type="none" w="med" len="med"/>
          </a:ln>
          <a:effectLst/>
        </p:spPr>
      </p:cxnSp>
      <p:cxnSp>
        <p:nvCxnSpPr>
          <p:cNvPr id="126" name="Straight Arrow Connector 125"/>
          <p:cNvCxnSpPr/>
          <p:nvPr/>
        </p:nvCxnSpPr>
        <p:spPr bwMode="auto">
          <a:xfrm flipH="1">
            <a:off x="7184786" y="4257876"/>
            <a:ext cx="1195633" cy="0"/>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grpSp>
        <p:nvGrpSpPr>
          <p:cNvPr id="128" name="Group 92"/>
          <p:cNvGrpSpPr/>
          <p:nvPr/>
        </p:nvGrpSpPr>
        <p:grpSpPr>
          <a:xfrm>
            <a:off x="5454476" y="3201957"/>
            <a:ext cx="488999" cy="647523"/>
            <a:chOff x="1946910" y="2282190"/>
            <a:chExt cx="1108708" cy="918211"/>
          </a:xfrm>
        </p:grpSpPr>
        <p:cxnSp>
          <p:nvCxnSpPr>
            <p:cNvPr id="129" name="Straight Arrow Connector 128"/>
            <p:cNvCxnSpPr/>
            <p:nvPr/>
          </p:nvCxnSpPr>
          <p:spPr bwMode="auto">
            <a:xfrm>
              <a:off x="1946910" y="2282190"/>
              <a:ext cx="1108708"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30" name="Straight Arrow Connector 129"/>
            <p:cNvCxnSpPr/>
            <p:nvPr/>
          </p:nvCxnSpPr>
          <p:spPr bwMode="auto">
            <a:xfrm flipH="1">
              <a:off x="1946910" y="3200400"/>
              <a:ext cx="1108708"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grpSp>
      <p:grpSp>
        <p:nvGrpSpPr>
          <p:cNvPr id="131" name="Group 91"/>
          <p:cNvGrpSpPr/>
          <p:nvPr/>
        </p:nvGrpSpPr>
        <p:grpSpPr>
          <a:xfrm>
            <a:off x="8270259" y="3201957"/>
            <a:ext cx="440638" cy="647523"/>
            <a:chOff x="6065520" y="2282190"/>
            <a:chExt cx="1108708" cy="918211"/>
          </a:xfrm>
        </p:grpSpPr>
        <p:cxnSp>
          <p:nvCxnSpPr>
            <p:cNvPr id="132" name="Straight Arrow Connector 131"/>
            <p:cNvCxnSpPr/>
            <p:nvPr/>
          </p:nvCxnSpPr>
          <p:spPr bwMode="auto">
            <a:xfrm>
              <a:off x="6065520" y="2282190"/>
              <a:ext cx="1108708"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33" name="Straight Arrow Connector 132"/>
            <p:cNvCxnSpPr/>
            <p:nvPr/>
          </p:nvCxnSpPr>
          <p:spPr bwMode="auto">
            <a:xfrm flipH="1">
              <a:off x="6065520" y="3200400"/>
              <a:ext cx="1108708"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grpSp>
      <p:sp>
        <p:nvSpPr>
          <p:cNvPr id="134" name="TextBox 133"/>
          <p:cNvSpPr txBox="1"/>
          <p:nvPr/>
        </p:nvSpPr>
        <p:spPr>
          <a:xfrm>
            <a:off x="5161614" y="4388186"/>
            <a:ext cx="483627" cy="156007"/>
          </a:xfrm>
          <a:prstGeom prst="rect">
            <a:avLst/>
          </a:prstGeom>
          <a:noFill/>
        </p:spPr>
        <p:txBody>
          <a:bodyPr wrap="square" rtlCol="0">
            <a:spAutoFit/>
          </a:bodyPr>
          <a:lstStyle/>
          <a:p>
            <a:r>
              <a:rPr lang="en-US" sz="500" b="1" i="1" dirty="0">
                <a:solidFill>
                  <a:srgbClr val="0070C0"/>
                </a:solidFill>
                <a:latin typeface="Calibri" pitchFamily="34" charset="0"/>
                <a:cs typeface="Calibri" pitchFamily="34" charset="0"/>
              </a:rPr>
              <a:t>Tc1</a:t>
            </a:r>
          </a:p>
        </p:txBody>
      </p:sp>
      <p:sp>
        <p:nvSpPr>
          <p:cNvPr id="135" name="TextBox 134"/>
          <p:cNvSpPr txBox="1"/>
          <p:nvPr/>
        </p:nvSpPr>
        <p:spPr>
          <a:xfrm>
            <a:off x="5909891" y="4287431"/>
            <a:ext cx="483627" cy="156007"/>
          </a:xfrm>
          <a:prstGeom prst="rect">
            <a:avLst/>
          </a:prstGeom>
          <a:noFill/>
        </p:spPr>
        <p:txBody>
          <a:bodyPr wrap="square" rtlCol="0">
            <a:spAutoFit/>
          </a:bodyPr>
          <a:lstStyle/>
          <a:p>
            <a:r>
              <a:rPr lang="en-US" sz="500" b="1" i="1" dirty="0">
                <a:solidFill>
                  <a:srgbClr val="0070C0"/>
                </a:solidFill>
                <a:latin typeface="Calibri" pitchFamily="34" charset="0"/>
                <a:cs typeface="Calibri" pitchFamily="34" charset="0"/>
              </a:rPr>
              <a:t>Tc2</a:t>
            </a:r>
          </a:p>
        </p:txBody>
      </p:sp>
      <p:sp>
        <p:nvSpPr>
          <p:cNvPr id="136" name="TextBox 135"/>
          <p:cNvSpPr txBox="1"/>
          <p:nvPr/>
        </p:nvSpPr>
        <p:spPr>
          <a:xfrm>
            <a:off x="6163795" y="4128121"/>
            <a:ext cx="483627" cy="156007"/>
          </a:xfrm>
          <a:prstGeom prst="rect">
            <a:avLst/>
          </a:prstGeom>
          <a:noFill/>
        </p:spPr>
        <p:txBody>
          <a:bodyPr wrap="square" rtlCol="0">
            <a:spAutoFit/>
          </a:bodyPr>
          <a:lstStyle/>
          <a:p>
            <a:r>
              <a:rPr lang="en-US" sz="500" b="1" i="1" dirty="0">
                <a:solidFill>
                  <a:srgbClr val="0070C0"/>
                </a:solidFill>
                <a:latin typeface="Calibri" pitchFamily="34" charset="0"/>
                <a:cs typeface="Calibri" pitchFamily="34" charset="0"/>
              </a:rPr>
              <a:t>Tc3</a:t>
            </a:r>
          </a:p>
        </p:txBody>
      </p:sp>
      <p:sp>
        <p:nvSpPr>
          <p:cNvPr id="137" name="TextBox 136"/>
          <p:cNvSpPr txBox="1"/>
          <p:nvPr/>
        </p:nvSpPr>
        <p:spPr>
          <a:xfrm>
            <a:off x="5822569" y="4066880"/>
            <a:ext cx="483627" cy="156007"/>
          </a:xfrm>
          <a:prstGeom prst="rect">
            <a:avLst/>
          </a:prstGeom>
          <a:noFill/>
        </p:spPr>
        <p:txBody>
          <a:bodyPr wrap="square" rtlCol="0">
            <a:spAutoFit/>
          </a:bodyPr>
          <a:lstStyle/>
          <a:p>
            <a:r>
              <a:rPr lang="en-US" sz="500" b="1" i="1" dirty="0">
                <a:solidFill>
                  <a:srgbClr val="0070C0"/>
                </a:solidFill>
                <a:latin typeface="Calibri" pitchFamily="34" charset="0"/>
                <a:cs typeface="Calibri" pitchFamily="34" charset="0"/>
              </a:rPr>
              <a:t>Tc4</a:t>
            </a:r>
          </a:p>
        </p:txBody>
      </p:sp>
      <p:sp>
        <p:nvSpPr>
          <p:cNvPr id="138" name="TextBox 137"/>
          <p:cNvSpPr txBox="1"/>
          <p:nvPr/>
        </p:nvSpPr>
        <p:spPr>
          <a:xfrm>
            <a:off x="5822569" y="3415560"/>
            <a:ext cx="483627" cy="156007"/>
          </a:xfrm>
          <a:prstGeom prst="rect">
            <a:avLst/>
          </a:prstGeom>
          <a:noFill/>
        </p:spPr>
        <p:txBody>
          <a:bodyPr wrap="square" rtlCol="0">
            <a:spAutoFit/>
          </a:bodyPr>
          <a:lstStyle/>
          <a:p>
            <a:r>
              <a:rPr lang="en-US" sz="500" b="1" i="1" dirty="0">
                <a:solidFill>
                  <a:srgbClr val="0070C0"/>
                </a:solidFill>
                <a:latin typeface="Calibri" pitchFamily="34" charset="0"/>
                <a:cs typeface="Calibri" pitchFamily="34" charset="0"/>
              </a:rPr>
              <a:t>Tc5</a:t>
            </a:r>
          </a:p>
        </p:txBody>
      </p:sp>
      <p:sp>
        <p:nvSpPr>
          <p:cNvPr id="140" name="TextBox 139"/>
          <p:cNvSpPr txBox="1"/>
          <p:nvPr/>
        </p:nvSpPr>
        <p:spPr>
          <a:xfrm>
            <a:off x="7399732" y="4128121"/>
            <a:ext cx="483627" cy="156007"/>
          </a:xfrm>
          <a:prstGeom prst="rect">
            <a:avLst/>
          </a:prstGeom>
          <a:noFill/>
        </p:spPr>
        <p:txBody>
          <a:bodyPr wrap="square" rtlCol="0">
            <a:spAutoFit/>
          </a:bodyPr>
          <a:lstStyle/>
          <a:p>
            <a:r>
              <a:rPr lang="en-US" sz="500" b="1" i="1" dirty="0">
                <a:solidFill>
                  <a:srgbClr val="0070C0"/>
                </a:solidFill>
                <a:latin typeface="Calibri" pitchFamily="34" charset="0"/>
                <a:cs typeface="Calibri" pitchFamily="34" charset="0"/>
              </a:rPr>
              <a:t>Tc7</a:t>
            </a:r>
          </a:p>
        </p:txBody>
      </p:sp>
      <p:sp>
        <p:nvSpPr>
          <p:cNvPr id="141" name="TextBox 140"/>
          <p:cNvSpPr txBox="1"/>
          <p:nvPr/>
        </p:nvSpPr>
        <p:spPr>
          <a:xfrm>
            <a:off x="6210814" y="3236887"/>
            <a:ext cx="483627" cy="156007"/>
          </a:xfrm>
          <a:prstGeom prst="rect">
            <a:avLst/>
          </a:prstGeom>
          <a:noFill/>
        </p:spPr>
        <p:txBody>
          <a:bodyPr wrap="square" rtlCol="0">
            <a:spAutoFit/>
          </a:bodyPr>
          <a:lstStyle/>
          <a:p>
            <a:r>
              <a:rPr lang="en-US" sz="500" b="1" i="1" dirty="0">
                <a:solidFill>
                  <a:schemeClr val="accent1">
                    <a:lumMod val="50000"/>
                  </a:schemeClr>
                </a:solidFill>
                <a:latin typeface="Calibri" pitchFamily="34" charset="0"/>
                <a:cs typeface="Calibri" pitchFamily="34" charset="0"/>
              </a:rPr>
              <a:t>Td1</a:t>
            </a:r>
          </a:p>
        </p:txBody>
      </p:sp>
      <p:sp>
        <p:nvSpPr>
          <p:cNvPr id="142" name="TextBox 141"/>
          <p:cNvSpPr txBox="1"/>
          <p:nvPr/>
        </p:nvSpPr>
        <p:spPr>
          <a:xfrm>
            <a:off x="6210814" y="3888669"/>
            <a:ext cx="483627" cy="156007"/>
          </a:xfrm>
          <a:prstGeom prst="rect">
            <a:avLst/>
          </a:prstGeom>
          <a:noFill/>
        </p:spPr>
        <p:txBody>
          <a:bodyPr wrap="square" rtlCol="0">
            <a:spAutoFit/>
          </a:bodyPr>
          <a:lstStyle/>
          <a:p>
            <a:r>
              <a:rPr lang="en-US" sz="500" b="1" i="1" dirty="0">
                <a:solidFill>
                  <a:schemeClr val="accent1">
                    <a:lumMod val="50000"/>
                  </a:schemeClr>
                </a:solidFill>
                <a:latin typeface="Calibri" pitchFamily="34" charset="0"/>
                <a:cs typeface="Calibri" pitchFamily="34" charset="0"/>
              </a:rPr>
              <a:t>Td8</a:t>
            </a:r>
          </a:p>
        </p:txBody>
      </p:sp>
      <p:sp>
        <p:nvSpPr>
          <p:cNvPr id="143" name="TextBox 142"/>
          <p:cNvSpPr txBox="1"/>
          <p:nvPr/>
        </p:nvSpPr>
        <p:spPr>
          <a:xfrm>
            <a:off x="6718624" y="3203301"/>
            <a:ext cx="369436" cy="156007"/>
          </a:xfrm>
          <a:prstGeom prst="rect">
            <a:avLst/>
          </a:prstGeom>
          <a:noFill/>
        </p:spPr>
        <p:txBody>
          <a:bodyPr wrap="square" rtlCol="0">
            <a:spAutoFit/>
          </a:bodyPr>
          <a:lstStyle/>
          <a:p>
            <a:r>
              <a:rPr lang="en-US" sz="500" b="1" i="1" dirty="0">
                <a:solidFill>
                  <a:schemeClr val="accent1">
                    <a:lumMod val="50000"/>
                  </a:schemeClr>
                </a:solidFill>
                <a:latin typeface="Calibri" pitchFamily="34" charset="0"/>
                <a:cs typeface="Calibri" pitchFamily="34" charset="0"/>
              </a:rPr>
              <a:t>Td2</a:t>
            </a:r>
          </a:p>
        </p:txBody>
      </p:sp>
      <p:sp>
        <p:nvSpPr>
          <p:cNvPr id="144" name="TextBox 143"/>
          <p:cNvSpPr txBox="1"/>
          <p:nvPr/>
        </p:nvSpPr>
        <p:spPr>
          <a:xfrm>
            <a:off x="6718624" y="3855084"/>
            <a:ext cx="369436" cy="156007"/>
          </a:xfrm>
          <a:prstGeom prst="rect">
            <a:avLst/>
          </a:prstGeom>
          <a:noFill/>
        </p:spPr>
        <p:txBody>
          <a:bodyPr wrap="square" rtlCol="0">
            <a:spAutoFit/>
          </a:bodyPr>
          <a:lstStyle/>
          <a:p>
            <a:r>
              <a:rPr lang="en-US" sz="500" b="1" i="1" dirty="0">
                <a:solidFill>
                  <a:schemeClr val="accent1">
                    <a:lumMod val="50000"/>
                  </a:schemeClr>
                </a:solidFill>
                <a:latin typeface="Calibri" pitchFamily="34" charset="0"/>
                <a:cs typeface="Calibri" pitchFamily="34" charset="0"/>
              </a:rPr>
              <a:t>Td7</a:t>
            </a:r>
          </a:p>
        </p:txBody>
      </p:sp>
      <p:sp>
        <p:nvSpPr>
          <p:cNvPr id="145" name="TextBox 144"/>
          <p:cNvSpPr txBox="1"/>
          <p:nvPr/>
        </p:nvSpPr>
        <p:spPr>
          <a:xfrm>
            <a:off x="7708715" y="3203301"/>
            <a:ext cx="483627" cy="156007"/>
          </a:xfrm>
          <a:prstGeom prst="rect">
            <a:avLst/>
          </a:prstGeom>
          <a:noFill/>
          <a:ln>
            <a:noFill/>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500" b="1" i="1" dirty="0">
                <a:solidFill>
                  <a:schemeClr val="accent1">
                    <a:lumMod val="50000"/>
                  </a:schemeClr>
                </a:solidFill>
                <a:latin typeface="Calibri" pitchFamily="34" charset="0"/>
                <a:cs typeface="Calibri" pitchFamily="34" charset="0"/>
              </a:rPr>
              <a:t>Td4</a:t>
            </a:r>
          </a:p>
        </p:txBody>
      </p:sp>
      <p:sp>
        <p:nvSpPr>
          <p:cNvPr id="146" name="TextBox 145"/>
          <p:cNvSpPr txBox="1"/>
          <p:nvPr/>
        </p:nvSpPr>
        <p:spPr>
          <a:xfrm>
            <a:off x="7708716" y="3855084"/>
            <a:ext cx="335850" cy="156007"/>
          </a:xfrm>
          <a:prstGeom prst="rect">
            <a:avLst/>
          </a:prstGeom>
          <a:noFill/>
        </p:spPr>
        <p:txBody>
          <a:bodyPr wrap="square" rtlCol="0">
            <a:spAutoFit/>
          </a:bodyPr>
          <a:lstStyle/>
          <a:p>
            <a:r>
              <a:rPr lang="en-US" sz="500" b="1" i="1" dirty="0">
                <a:solidFill>
                  <a:schemeClr val="accent1">
                    <a:lumMod val="50000"/>
                  </a:schemeClr>
                </a:solidFill>
                <a:latin typeface="Calibri" pitchFamily="34" charset="0"/>
                <a:cs typeface="Calibri" pitchFamily="34" charset="0"/>
              </a:rPr>
              <a:t>Td5</a:t>
            </a:r>
          </a:p>
        </p:txBody>
      </p:sp>
      <p:sp>
        <p:nvSpPr>
          <p:cNvPr id="147" name="TextBox 146"/>
          <p:cNvSpPr txBox="1"/>
          <p:nvPr/>
        </p:nvSpPr>
        <p:spPr>
          <a:xfrm>
            <a:off x="5134745" y="4273996"/>
            <a:ext cx="483627" cy="156007"/>
          </a:xfrm>
          <a:prstGeom prst="rect">
            <a:avLst/>
          </a:prstGeom>
          <a:noFill/>
        </p:spPr>
        <p:txBody>
          <a:bodyPr wrap="square" rtlCol="0">
            <a:spAutoFit/>
          </a:bodyPr>
          <a:lstStyle/>
          <a:p>
            <a:r>
              <a:rPr lang="en-US" sz="500" dirty="0">
                <a:solidFill>
                  <a:schemeClr val="tx1"/>
                </a:solidFill>
                <a:latin typeface="Calibri" pitchFamily="34" charset="0"/>
                <a:cs typeface="Calibri" pitchFamily="34" charset="0"/>
              </a:rPr>
              <a:t>out</a:t>
            </a:r>
          </a:p>
        </p:txBody>
      </p:sp>
      <p:cxnSp>
        <p:nvCxnSpPr>
          <p:cNvPr id="148" name="Straight Arrow Connector 147"/>
          <p:cNvCxnSpPr/>
          <p:nvPr/>
        </p:nvCxnSpPr>
        <p:spPr bwMode="auto">
          <a:xfrm flipH="1">
            <a:off x="6265894" y="2821773"/>
            <a:ext cx="1681946" cy="0"/>
          </a:xfrm>
          <a:prstGeom prst="straightConnector1">
            <a:avLst/>
          </a:prstGeom>
          <a:solidFill>
            <a:schemeClr val="accent1"/>
          </a:solidFill>
          <a:ln w="19050" cap="flat" cmpd="sng" algn="ctr">
            <a:solidFill>
              <a:srgbClr val="FF0000"/>
            </a:solidFill>
            <a:prstDash val="solid"/>
            <a:round/>
            <a:headEnd type="triangle" w="med" len="med"/>
            <a:tailEnd type="triangle" w="med" len="med"/>
          </a:ln>
          <a:effectLst/>
        </p:spPr>
      </p:cxnSp>
      <p:cxnSp>
        <p:nvCxnSpPr>
          <p:cNvPr id="149" name="Straight Connector 148"/>
          <p:cNvCxnSpPr/>
          <p:nvPr/>
        </p:nvCxnSpPr>
        <p:spPr bwMode="auto">
          <a:xfrm>
            <a:off x="6265894" y="2626979"/>
            <a:ext cx="0" cy="325105"/>
          </a:xfrm>
          <a:prstGeom prst="line">
            <a:avLst/>
          </a:prstGeom>
          <a:solidFill>
            <a:schemeClr val="accent1"/>
          </a:solidFill>
          <a:ln w="9525" cap="flat" cmpd="sng" algn="ctr">
            <a:solidFill>
              <a:srgbClr val="FF0000"/>
            </a:solidFill>
            <a:prstDash val="dash"/>
            <a:round/>
            <a:headEnd type="none" w="med" len="med"/>
            <a:tailEnd type="none" w="med" len="med"/>
          </a:ln>
          <a:effectLst/>
        </p:spPr>
      </p:cxnSp>
      <p:cxnSp>
        <p:nvCxnSpPr>
          <p:cNvPr id="150" name="Straight Connector 149"/>
          <p:cNvCxnSpPr/>
          <p:nvPr/>
        </p:nvCxnSpPr>
        <p:spPr bwMode="auto">
          <a:xfrm>
            <a:off x="7947840" y="2626979"/>
            <a:ext cx="0" cy="325105"/>
          </a:xfrm>
          <a:prstGeom prst="line">
            <a:avLst/>
          </a:prstGeom>
          <a:solidFill>
            <a:schemeClr val="accent1"/>
          </a:solidFill>
          <a:ln w="9525" cap="flat" cmpd="sng" algn="ctr">
            <a:solidFill>
              <a:srgbClr val="FF0000"/>
            </a:solidFill>
            <a:prstDash val="dash"/>
            <a:round/>
            <a:headEnd type="none" w="med" len="med"/>
            <a:tailEnd type="none" w="med" len="med"/>
          </a:ln>
          <a:effectLst/>
        </p:spPr>
      </p:cxnSp>
      <p:sp>
        <p:nvSpPr>
          <p:cNvPr id="151" name="TextBox 150"/>
          <p:cNvSpPr txBox="1"/>
          <p:nvPr/>
        </p:nvSpPr>
        <p:spPr>
          <a:xfrm>
            <a:off x="6256490" y="2539615"/>
            <a:ext cx="910832" cy="312015"/>
          </a:xfrm>
          <a:prstGeom prst="rect">
            <a:avLst/>
          </a:prstGeom>
          <a:noFill/>
        </p:spPr>
        <p:txBody>
          <a:bodyPr wrap="square" rtlCol="0">
            <a:spAutoFit/>
          </a:bodyPr>
          <a:lstStyle/>
          <a:p>
            <a:pPr algn="ctr"/>
            <a:r>
              <a:rPr lang="en-US" sz="800" b="1" i="1" dirty="0">
                <a:solidFill>
                  <a:srgbClr val="FF0000"/>
                </a:solidFill>
                <a:latin typeface="Calibri" pitchFamily="34" charset="0"/>
                <a:cs typeface="Calibri" pitchFamily="34" charset="0"/>
              </a:rPr>
              <a:t>Shared Timing Path</a:t>
            </a:r>
          </a:p>
        </p:txBody>
      </p:sp>
      <p:cxnSp>
        <p:nvCxnSpPr>
          <p:cNvPr id="152" name="Straight Arrow Connector 151"/>
          <p:cNvCxnSpPr>
            <a:stCxn id="104" idx="0"/>
          </p:cNvCxnSpPr>
          <p:nvPr/>
        </p:nvCxnSpPr>
        <p:spPr bwMode="auto">
          <a:xfrm flipH="1">
            <a:off x="7167322" y="3857541"/>
            <a:ext cx="222911" cy="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153" name="Straight Arrow Connector 152"/>
          <p:cNvCxnSpPr>
            <a:endCxn id="93" idx="0"/>
          </p:cNvCxnSpPr>
          <p:nvPr/>
        </p:nvCxnSpPr>
        <p:spPr bwMode="auto">
          <a:xfrm>
            <a:off x="7202250" y="3201957"/>
            <a:ext cx="187983" cy="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sp>
        <p:nvSpPr>
          <p:cNvPr id="154" name="TextBox 153"/>
          <p:cNvSpPr txBox="1"/>
          <p:nvPr/>
        </p:nvSpPr>
        <p:spPr>
          <a:xfrm>
            <a:off x="7153216" y="3203301"/>
            <a:ext cx="369436" cy="156007"/>
          </a:xfrm>
          <a:prstGeom prst="rect">
            <a:avLst/>
          </a:prstGeom>
          <a:noFill/>
        </p:spPr>
        <p:txBody>
          <a:bodyPr wrap="square" rtlCol="0">
            <a:spAutoFit/>
          </a:bodyPr>
          <a:lstStyle/>
          <a:p>
            <a:r>
              <a:rPr lang="en-US" sz="500" b="1" i="1" dirty="0">
                <a:solidFill>
                  <a:schemeClr val="accent1">
                    <a:lumMod val="50000"/>
                  </a:schemeClr>
                </a:solidFill>
                <a:latin typeface="Calibri" pitchFamily="34" charset="0"/>
                <a:cs typeface="Calibri" pitchFamily="34" charset="0"/>
              </a:rPr>
              <a:t>Td3</a:t>
            </a:r>
          </a:p>
        </p:txBody>
      </p:sp>
      <p:sp>
        <p:nvSpPr>
          <p:cNvPr id="155" name="TextBox 154"/>
          <p:cNvSpPr txBox="1"/>
          <p:nvPr/>
        </p:nvSpPr>
        <p:spPr>
          <a:xfrm>
            <a:off x="7167322" y="3855084"/>
            <a:ext cx="335850" cy="156007"/>
          </a:xfrm>
          <a:prstGeom prst="rect">
            <a:avLst/>
          </a:prstGeom>
          <a:noFill/>
          <a:ln>
            <a:noFill/>
          </a:ln>
        </p:spPr>
        <p:txBody>
          <a:bodyPr wrap="square" rtlCol="0">
            <a:spAutoFit/>
          </a:bodyPr>
          <a:lstStyle/>
          <a:p>
            <a:r>
              <a:rPr lang="en-US" sz="500" b="1" i="1" dirty="0">
                <a:solidFill>
                  <a:schemeClr val="accent1">
                    <a:lumMod val="50000"/>
                  </a:schemeClr>
                </a:solidFill>
                <a:latin typeface="Calibri" pitchFamily="34" charset="0"/>
                <a:cs typeface="Calibri" pitchFamily="34" charset="0"/>
              </a:rPr>
              <a:t>Td6</a:t>
            </a:r>
          </a:p>
        </p:txBody>
      </p:sp>
      <p:sp>
        <p:nvSpPr>
          <p:cNvPr id="2" name="Slide Number Placeholder 1">
            <a:extLst>
              <a:ext uri="{FF2B5EF4-FFF2-40B4-BE49-F238E27FC236}">
                <a16:creationId xmlns:a16="http://schemas.microsoft.com/office/drawing/2014/main" id="{A70F8F00-D278-4440-A3B1-01866B32A20C}"/>
              </a:ext>
            </a:extLst>
          </p:cNvPr>
          <p:cNvSpPr>
            <a:spLocks noGrp="1"/>
          </p:cNvSpPr>
          <p:nvPr>
            <p:ph type="sldNum" sz="quarter" idx="10"/>
          </p:nvPr>
        </p:nvSpPr>
        <p:spPr/>
        <p:txBody>
          <a:bodyPr/>
          <a:lstStyle/>
          <a:p>
            <a:fld id="{3FB7B0BF-4C2A-430B-B427-4B210A416506}" type="slidenum">
              <a:rPr lang="en-US" smtClean="0"/>
              <a:pPr/>
              <a:t>12</a:t>
            </a:fld>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429000" y="2114551"/>
            <a:ext cx="5105400" cy="820340"/>
          </a:xfrm>
        </p:spPr>
        <p:txBody>
          <a:bodyPr>
            <a:normAutofit fontScale="90000"/>
          </a:bodyPr>
          <a:lstStyle/>
          <a:p>
            <a:r>
              <a:rPr lang="en-US" sz="3200" dirty="0">
                <a:latin typeface="Calibri" pitchFamily="34" charset="0"/>
              </a:rPr>
              <a:t> </a:t>
            </a:r>
            <a:r>
              <a:rPr lang="en-US" sz="3600" dirty="0">
                <a:latin typeface="Calibri" pitchFamily="34" charset="0"/>
              </a:rPr>
              <a:t>     </a:t>
            </a:r>
            <a:br>
              <a:rPr lang="en-US" sz="3600" dirty="0">
                <a:latin typeface="Calibri" pitchFamily="34" charset="0"/>
              </a:rPr>
            </a:br>
            <a:r>
              <a:rPr lang="en-US" sz="3600" dirty="0">
                <a:latin typeface="Calibri" pitchFamily="34" charset="0"/>
              </a:rPr>
              <a:t/>
            </a:r>
            <a:br>
              <a:rPr lang="en-US" sz="3600" dirty="0">
                <a:latin typeface="Calibri" pitchFamily="34" charset="0"/>
              </a:rPr>
            </a:br>
            <a:endParaRPr lang="en-US" sz="3600" i="1" dirty="0">
              <a:latin typeface="Calibri" pitchFamily="34" charset="0"/>
            </a:endParaRPr>
          </a:p>
        </p:txBody>
      </p:sp>
      <p:sp>
        <p:nvSpPr>
          <p:cNvPr id="11" name="Subtitle 2"/>
          <p:cNvSpPr>
            <a:spLocks noGrp="1"/>
          </p:cNvSpPr>
          <p:nvPr>
            <p:ph type="subTitle" idx="1"/>
          </p:nvPr>
        </p:nvSpPr>
        <p:spPr>
          <a:xfrm>
            <a:off x="0" y="2232044"/>
            <a:ext cx="9144000" cy="785136"/>
          </a:xfrm>
        </p:spPr>
        <p:txBody>
          <a:bodyPr/>
          <a:lstStyle/>
          <a:p>
            <a:r>
              <a:rPr lang="en-US" dirty="0"/>
              <a:t>DAC </a:t>
            </a:r>
            <a:r>
              <a:rPr lang="en-US" dirty="0" smtClean="0"/>
              <a:t>2019</a:t>
            </a:r>
            <a:endParaRPr lang="en-US" dirty="0"/>
          </a:p>
        </p:txBody>
      </p:sp>
      <p:sp>
        <p:nvSpPr>
          <p:cNvPr id="121858" name="AutoShape 2" descr="Image result for marvell"/>
          <p:cNvSpPr>
            <a:spLocks noChangeAspect="1" noChangeArrowheads="1"/>
          </p:cNvSpPr>
          <p:nvPr/>
        </p:nvSpPr>
        <p:spPr bwMode="auto">
          <a:xfrm>
            <a:off x="63500" y="-102394"/>
            <a:ext cx="304800" cy="2286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9026" name="AutoShape 2" descr="https://www.esilicon.com/wp-content/themes/esilicon/images/eSilicon-logo-horizontal-Reverse-White.svg"/>
          <p:cNvSpPr>
            <a:spLocks noChangeAspect="1" noChangeArrowheads="1"/>
          </p:cNvSpPr>
          <p:nvPr/>
        </p:nvSpPr>
        <p:spPr bwMode="auto">
          <a:xfrm>
            <a:off x="155575" y="-108347"/>
            <a:ext cx="304800" cy="2286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9634" name="AutoShape 2" descr="AM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9636" name="AutoShape 4" descr="AM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9638" name="AutoShape 6" descr="Image result for am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9640" name="AutoShape 8" descr="Image result for am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 name="Title 5"/>
          <p:cNvSpPr txBox="1">
            <a:spLocks/>
          </p:cNvSpPr>
          <p:nvPr/>
        </p:nvSpPr>
        <p:spPr>
          <a:xfrm>
            <a:off x="0" y="776480"/>
            <a:ext cx="6858000" cy="1410182"/>
          </a:xfrm>
          <a:prstGeom prst="rect">
            <a:avLst/>
          </a:prstGeom>
          <a:noFill/>
          <a:effectLst>
            <a:outerShdw blurRad="50800" dist="38100" dir="2700000" algn="tl" rotWithShape="0">
              <a:prstClr val="black">
                <a:alpha val="40000"/>
              </a:prstClr>
            </a:outerShdw>
          </a:effectLst>
        </p:spPr>
        <p:txBody>
          <a:bodyPr vert="horz" lIns="91440" tIns="45720" rIns="91440" bIns="45720" rtlCol="0" anchor="ctr">
            <a:normAutofit/>
          </a:bodyPr>
          <a:lstStyle>
            <a:lvl1pPr marL="342900" algn="l" defTabSz="685800" rtl="0" eaLnBrk="1" latinLnBrk="0" hangingPunct="1">
              <a:lnSpc>
                <a:spcPct val="90000"/>
              </a:lnSpc>
              <a:spcBef>
                <a:spcPts val="0"/>
              </a:spcBef>
              <a:buNone/>
              <a:defRPr sz="3000" b="1" kern="1200">
                <a:solidFill>
                  <a:schemeClr val="bg1"/>
                </a:solidFill>
                <a:latin typeface="+mn-lt"/>
                <a:ea typeface="+mj-ea"/>
                <a:cs typeface="+mj-cs"/>
              </a:defRPr>
            </a:lvl1pPr>
          </a:lstStyle>
          <a:p>
            <a:r>
              <a:rPr lang="en-US" sz="2400" dirty="0"/>
              <a:t>Timing Closure for an EFPGA IP inside an </a:t>
            </a:r>
            <a:r>
              <a:rPr lang="en-US" sz="2400" dirty="0" err="1" smtClean="0"/>
              <a:t>SoC</a:t>
            </a:r>
            <a:endParaRPr lang="en-US" sz="1600" i="1" dirty="0"/>
          </a:p>
        </p:txBody>
      </p:sp>
    </p:spTree>
    <p:extLst>
      <p:ext uri="{BB962C8B-B14F-4D97-AF65-F5344CB8AC3E}">
        <p14:creationId xmlns:p14="http://schemas.microsoft.com/office/powerpoint/2010/main" val="1896161758"/>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latin typeface="Calibri" pitchFamily="34" charset="0"/>
              </a:rPr>
              <a:t>Speedcore™ eFPGA</a:t>
            </a:r>
          </a:p>
        </p:txBody>
      </p:sp>
      <p:sp>
        <p:nvSpPr>
          <p:cNvPr id="116" name="Content Placeholder 97"/>
          <p:cNvSpPr>
            <a:spLocks noGrp="1"/>
          </p:cNvSpPr>
          <p:nvPr>
            <p:ph idx="1"/>
          </p:nvPr>
        </p:nvSpPr>
        <p:spPr>
          <a:xfrm>
            <a:off x="457200" y="940985"/>
            <a:ext cx="4084320" cy="1706965"/>
          </a:xfrm>
          <a:ln w="9525">
            <a:noFill/>
          </a:ln>
        </p:spPr>
        <p:txBody>
          <a:bodyPr>
            <a:normAutofit/>
          </a:bodyPr>
          <a:lstStyle/>
          <a:p>
            <a:pPr>
              <a:lnSpc>
                <a:spcPct val="100000"/>
              </a:lnSpc>
              <a:defRPr/>
            </a:pPr>
            <a:r>
              <a:rPr lang="en-US" sz="1400" b="1" dirty="0">
                <a:latin typeface="Calibri" pitchFamily="34" charset="0"/>
              </a:rPr>
              <a:t>High density, high-performance FPGA</a:t>
            </a:r>
          </a:p>
          <a:p>
            <a:pPr lvl="1">
              <a:lnSpc>
                <a:spcPct val="100000"/>
              </a:lnSpc>
              <a:defRPr/>
            </a:pPr>
            <a:r>
              <a:rPr lang="en-US" sz="1200" dirty="0">
                <a:latin typeface="Calibri" pitchFamily="34" charset="0"/>
              </a:rPr>
              <a:t>Up to 2M LUTs</a:t>
            </a:r>
          </a:p>
          <a:p>
            <a:pPr lvl="1">
              <a:lnSpc>
                <a:spcPct val="100000"/>
              </a:lnSpc>
              <a:defRPr/>
            </a:pPr>
            <a:r>
              <a:rPr lang="en-US" sz="1200" dirty="0">
                <a:latin typeface="Calibri" pitchFamily="34" charset="0"/>
              </a:rPr>
              <a:t>Variety of BRAM, LRAM, and DSP </a:t>
            </a:r>
            <a:r>
              <a:rPr lang="en-US" sz="1200" dirty="0" smtClean="0">
                <a:latin typeface="Calibri" pitchFamily="34" charset="0"/>
              </a:rPr>
              <a:t>IP</a:t>
            </a:r>
          </a:p>
          <a:p>
            <a:pPr lvl="1">
              <a:lnSpc>
                <a:spcPct val="100000"/>
              </a:lnSpc>
              <a:defRPr/>
            </a:pPr>
            <a:endParaRPr lang="en-US" sz="1200" dirty="0">
              <a:latin typeface="Calibri" pitchFamily="34" charset="0"/>
            </a:endParaRPr>
          </a:p>
          <a:p>
            <a:pPr lvl="1">
              <a:lnSpc>
                <a:spcPct val="100000"/>
              </a:lnSpc>
              <a:defRPr/>
            </a:pPr>
            <a:endParaRPr lang="en-US" sz="1200" dirty="0">
              <a:latin typeface="Calibri" pitchFamily="34" charset="0"/>
            </a:endParaRPr>
          </a:p>
        </p:txBody>
      </p:sp>
      <p:sp>
        <p:nvSpPr>
          <p:cNvPr id="4" name="Slide Number Placeholder 3"/>
          <p:cNvSpPr>
            <a:spLocks noGrp="1"/>
          </p:cNvSpPr>
          <p:nvPr>
            <p:ph type="sldNum" sz="quarter" idx="10"/>
          </p:nvPr>
        </p:nvSpPr>
        <p:spPr/>
        <p:txBody>
          <a:bodyPr/>
          <a:lstStyle/>
          <a:p>
            <a:fld id="{3FB7B0BF-4C2A-430B-B427-4B210A416506}" type="slidenum">
              <a:rPr lang="en-US" smtClean="0"/>
              <a:pPr/>
              <a:t>2</a:t>
            </a:fld>
            <a:endParaRPr lang="en-US"/>
          </a:p>
        </p:txBody>
      </p:sp>
      <p:grpSp>
        <p:nvGrpSpPr>
          <p:cNvPr id="9" name="Group 8"/>
          <p:cNvGrpSpPr/>
          <p:nvPr/>
        </p:nvGrpSpPr>
        <p:grpSpPr>
          <a:xfrm>
            <a:off x="457200" y="1107066"/>
            <a:ext cx="8382000" cy="3570209"/>
            <a:chOff x="457200" y="1107066"/>
            <a:chExt cx="8382000" cy="3570209"/>
          </a:xfrm>
        </p:grpSpPr>
        <p:grpSp>
          <p:nvGrpSpPr>
            <p:cNvPr id="8" name="Group 7"/>
            <p:cNvGrpSpPr/>
            <p:nvPr/>
          </p:nvGrpSpPr>
          <p:grpSpPr>
            <a:xfrm>
              <a:off x="4648200" y="1107066"/>
              <a:ext cx="4191000" cy="3429000"/>
              <a:chOff x="4648200" y="1107066"/>
              <a:chExt cx="4191000" cy="3429000"/>
            </a:xfrm>
          </p:grpSpPr>
          <p:grpSp>
            <p:nvGrpSpPr>
              <p:cNvPr id="3" name="Group 117"/>
              <p:cNvGrpSpPr/>
              <p:nvPr/>
            </p:nvGrpSpPr>
            <p:grpSpPr>
              <a:xfrm>
                <a:off x="4648200" y="1107066"/>
                <a:ext cx="4191000" cy="3429000"/>
                <a:chOff x="4648200" y="1251846"/>
                <a:chExt cx="4191000" cy="3429000"/>
              </a:xfrm>
            </p:grpSpPr>
            <p:sp>
              <p:nvSpPr>
                <p:cNvPr id="55" name="Rectangle 54"/>
                <p:cNvSpPr/>
                <p:nvPr/>
              </p:nvSpPr>
              <p:spPr bwMode="auto">
                <a:xfrm>
                  <a:off x="4648200" y="1251846"/>
                  <a:ext cx="4191000" cy="3429000"/>
                </a:xfrm>
                <a:prstGeom prst="rect">
                  <a:avLst/>
                </a:prstGeom>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2700000" scaled="1"/>
                  <a:tileRect/>
                </a:gradFill>
                <a:ln w="6350" cap="flat" cmpd="sng" algn="ctr">
                  <a:solidFill>
                    <a:schemeClr val="tx1">
                      <a:lumMod val="65000"/>
                      <a:lumOff val="35000"/>
                    </a:schemeClr>
                  </a:solidFill>
                  <a:prstDash val="solid"/>
                  <a:round/>
                  <a:headEnd type="none" w="med" len="med"/>
                  <a:tailEnd type="none" w="med" len="med"/>
                </a:ln>
                <a:effectLst>
                  <a:outerShdw blurRad="63500" sx="102000" sy="102000" algn="ctr" rotWithShape="0">
                    <a:prstClr val="black">
                      <a:alpha val="40000"/>
                    </a:prstClr>
                  </a:outerShdw>
                </a:effectLst>
                <a:scene3d>
                  <a:camera prst="orthographicFront"/>
                  <a:lightRig rig="flat" dir="t"/>
                </a:scene3d>
                <a:sp3d prstMaterial="dkEdge">
                  <a:bevelB w="82550"/>
                </a:sp3d>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bg1"/>
                    </a:solidFill>
                    <a:effectLst/>
                    <a:latin typeface="Arial" charset="0"/>
                  </a:endParaRPr>
                </a:p>
              </p:txBody>
            </p:sp>
            <p:sp>
              <p:nvSpPr>
                <p:cNvPr id="59" name="Rectangle 58"/>
                <p:cNvSpPr/>
                <p:nvPr/>
              </p:nvSpPr>
              <p:spPr bwMode="auto">
                <a:xfrm rot="5400000">
                  <a:off x="8229600" y="3537846"/>
                  <a:ext cx="533400" cy="76200"/>
                </a:xfrm>
                <a:prstGeom prst="rect">
                  <a:avLst/>
                </a:prstGeom>
                <a:solidFill>
                  <a:srgbClr val="CCFFCC"/>
                </a:solidFill>
                <a:ln w="6350" cap="flat" cmpd="sng" algn="ctr">
                  <a:solidFill>
                    <a:srgbClr val="33CC33"/>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charset="0"/>
                  </a:endParaRPr>
                </a:p>
              </p:txBody>
            </p:sp>
            <p:sp>
              <p:nvSpPr>
                <p:cNvPr id="60" name="Rectangle 59"/>
                <p:cNvSpPr/>
                <p:nvPr/>
              </p:nvSpPr>
              <p:spPr bwMode="auto">
                <a:xfrm rot="5400000">
                  <a:off x="4724400" y="3537846"/>
                  <a:ext cx="533400" cy="76200"/>
                </a:xfrm>
                <a:prstGeom prst="rect">
                  <a:avLst/>
                </a:prstGeom>
                <a:solidFill>
                  <a:srgbClr val="CCFFCC"/>
                </a:solidFill>
                <a:ln w="6350" cap="flat" cmpd="sng" algn="ctr">
                  <a:solidFill>
                    <a:srgbClr val="33CC33"/>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charset="0"/>
                  </a:endParaRPr>
                </a:p>
              </p:txBody>
            </p:sp>
            <p:sp>
              <p:nvSpPr>
                <p:cNvPr id="61" name="Rectangle 60"/>
                <p:cNvSpPr/>
                <p:nvPr/>
              </p:nvSpPr>
              <p:spPr bwMode="auto">
                <a:xfrm>
                  <a:off x="6781807" y="1328049"/>
                  <a:ext cx="1981201" cy="1752599"/>
                </a:xfrm>
                <a:prstGeom prst="rect">
                  <a:avLst/>
                </a:prstGeom>
                <a:solidFill>
                  <a:schemeClr val="bg1">
                    <a:lumMod val="50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900" b="1" i="0" u="none" strike="noStrike" cap="none" normalizeH="0" baseline="0" dirty="0">
                    <a:ln>
                      <a:noFill/>
                    </a:ln>
                    <a:solidFill>
                      <a:schemeClr val="bg1"/>
                    </a:solidFill>
                    <a:effectLst/>
                    <a:latin typeface="Arial" charset="0"/>
                  </a:endParaRPr>
                </a:p>
              </p:txBody>
            </p:sp>
            <p:sp>
              <p:nvSpPr>
                <p:cNvPr id="62" name="Rectangle 61"/>
                <p:cNvSpPr/>
                <p:nvPr/>
              </p:nvSpPr>
              <p:spPr bwMode="auto">
                <a:xfrm>
                  <a:off x="7010399" y="1404249"/>
                  <a:ext cx="762000" cy="838199"/>
                </a:xfrm>
                <a:prstGeom prst="rect">
                  <a:avLst/>
                </a:prstGeom>
                <a:ln w="9525">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charset="0"/>
                  </a:endParaRPr>
                </a:p>
              </p:txBody>
            </p:sp>
            <p:sp>
              <p:nvSpPr>
                <p:cNvPr id="63" name="Rectangle 62"/>
                <p:cNvSpPr/>
                <p:nvPr/>
              </p:nvSpPr>
              <p:spPr bwMode="auto">
                <a:xfrm>
                  <a:off x="6934199" y="1480449"/>
                  <a:ext cx="762000" cy="838199"/>
                </a:xfrm>
                <a:prstGeom prst="rect">
                  <a:avLst/>
                </a:prstGeom>
                <a:ln w="9525">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charset="0"/>
                  </a:endParaRPr>
                </a:p>
              </p:txBody>
            </p:sp>
            <p:sp>
              <p:nvSpPr>
                <p:cNvPr id="64" name="Rectangle 63"/>
                <p:cNvSpPr/>
                <p:nvPr/>
              </p:nvSpPr>
              <p:spPr bwMode="auto">
                <a:xfrm>
                  <a:off x="6857999" y="1556649"/>
                  <a:ext cx="762000" cy="838199"/>
                </a:xfrm>
                <a:prstGeom prst="rect">
                  <a:avLst/>
                </a:prstGeom>
                <a:ln w="9525">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charset="0"/>
                  </a:endParaRPr>
                </a:p>
              </p:txBody>
            </p:sp>
            <p:sp>
              <p:nvSpPr>
                <p:cNvPr id="65" name="Rectangle 64"/>
                <p:cNvSpPr/>
                <p:nvPr/>
              </p:nvSpPr>
              <p:spPr bwMode="auto">
                <a:xfrm>
                  <a:off x="6934199" y="1632846"/>
                  <a:ext cx="609600" cy="457200"/>
                </a:xfrm>
                <a:prstGeom prst="rect">
                  <a:avLst/>
                </a:prstGeom>
                <a:solidFill>
                  <a:srgbClr val="0070C0"/>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700" b="1" i="0" u="none" strike="noStrike" cap="none" normalizeH="0" baseline="0" dirty="0">
                      <a:ln>
                        <a:noFill/>
                      </a:ln>
                      <a:solidFill>
                        <a:schemeClr val="bg1"/>
                      </a:solidFill>
                      <a:effectLst/>
                      <a:latin typeface="Arial" charset="0"/>
                    </a:rPr>
                    <a:t>Cortex-A75</a:t>
                  </a:r>
                </a:p>
              </p:txBody>
            </p:sp>
            <p:sp>
              <p:nvSpPr>
                <p:cNvPr id="66" name="Rectangle 65"/>
                <p:cNvSpPr/>
                <p:nvPr/>
              </p:nvSpPr>
              <p:spPr bwMode="auto">
                <a:xfrm>
                  <a:off x="6934199" y="2166249"/>
                  <a:ext cx="609600" cy="152399"/>
                </a:xfrm>
                <a:prstGeom prst="rect">
                  <a:avLst/>
                </a:prstGeom>
                <a:solidFill>
                  <a:srgbClr val="0070C0"/>
                </a:solid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700" b="1" i="0" u="none" strike="noStrike" cap="none" normalizeH="0" baseline="0" dirty="0">
                      <a:ln>
                        <a:noFill/>
                      </a:ln>
                      <a:solidFill>
                        <a:schemeClr val="bg1"/>
                      </a:solidFill>
                      <a:effectLst/>
                      <a:latin typeface="Arial" charset="0"/>
                    </a:rPr>
                    <a:t>Private L2</a:t>
                  </a:r>
                </a:p>
              </p:txBody>
            </p:sp>
            <p:sp>
              <p:nvSpPr>
                <p:cNvPr id="67" name="Rectangle 66"/>
                <p:cNvSpPr/>
                <p:nvPr/>
              </p:nvSpPr>
              <p:spPr bwMode="auto">
                <a:xfrm>
                  <a:off x="6858007" y="2471046"/>
                  <a:ext cx="1828801" cy="533400"/>
                </a:xfrm>
                <a:prstGeom prst="rect">
                  <a:avLst/>
                </a:prstGeom>
                <a:ln w="9525">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700" b="1" i="0" u="none" strike="noStrike" cap="none" normalizeH="0" baseline="0" dirty="0" err="1">
                      <a:ln>
                        <a:noFill/>
                      </a:ln>
                      <a:solidFill>
                        <a:schemeClr val="bg1"/>
                      </a:solidFill>
                      <a:effectLst/>
                      <a:latin typeface="Arial" charset="0"/>
                    </a:rPr>
                    <a:t>DynamIQ</a:t>
                  </a:r>
                  <a:r>
                    <a:rPr kumimoji="0" lang="en-US" sz="700" b="1" i="0" u="none" strike="noStrike" cap="none" normalizeH="0" baseline="0" dirty="0">
                      <a:ln>
                        <a:noFill/>
                      </a:ln>
                      <a:solidFill>
                        <a:schemeClr val="bg1"/>
                      </a:solidFill>
                      <a:effectLst/>
                      <a:latin typeface="Arial" charset="0"/>
                    </a:rPr>
                    <a:t> Shared</a:t>
                  </a:r>
                  <a:r>
                    <a:rPr kumimoji="0" lang="en-US" sz="700" b="1" i="0" u="none" strike="noStrike" cap="none" normalizeH="0" dirty="0">
                      <a:ln>
                        <a:noFill/>
                      </a:ln>
                      <a:solidFill>
                        <a:schemeClr val="bg1"/>
                      </a:solidFill>
                      <a:effectLst/>
                      <a:latin typeface="Arial" charset="0"/>
                    </a:rPr>
                    <a:t> Unit</a:t>
                  </a:r>
                  <a:endParaRPr kumimoji="0" lang="en-US" sz="700" b="1" i="0" u="none" strike="noStrike" cap="none" normalizeH="0" baseline="0" dirty="0">
                    <a:ln>
                      <a:noFill/>
                    </a:ln>
                    <a:solidFill>
                      <a:schemeClr val="bg1"/>
                    </a:solidFill>
                    <a:effectLst/>
                    <a:latin typeface="Arial" charset="0"/>
                  </a:endParaRPr>
                </a:p>
              </p:txBody>
            </p:sp>
            <p:sp>
              <p:nvSpPr>
                <p:cNvPr id="68" name="Rectangle 67"/>
                <p:cNvSpPr/>
                <p:nvPr/>
              </p:nvSpPr>
              <p:spPr bwMode="auto">
                <a:xfrm>
                  <a:off x="7543807" y="2547245"/>
                  <a:ext cx="1066801" cy="228600"/>
                </a:xfrm>
                <a:prstGeom prst="rect">
                  <a:avLst/>
                </a:prstGeom>
                <a:solidFill>
                  <a:srgbClr val="0070C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700" b="1" i="0" u="none" strike="noStrike" cap="none" normalizeH="0" baseline="0" dirty="0">
                      <a:ln>
                        <a:noFill/>
                      </a:ln>
                      <a:solidFill>
                        <a:schemeClr val="bg1"/>
                      </a:solidFill>
                      <a:effectLst/>
                      <a:latin typeface="Arial" charset="0"/>
                    </a:rPr>
                    <a:t>Shared L3 Cache</a:t>
                  </a:r>
                </a:p>
              </p:txBody>
            </p:sp>
            <p:sp>
              <p:nvSpPr>
                <p:cNvPr id="69" name="Rectangle 68"/>
                <p:cNvSpPr/>
                <p:nvPr/>
              </p:nvSpPr>
              <p:spPr bwMode="auto">
                <a:xfrm>
                  <a:off x="6934199" y="2547245"/>
                  <a:ext cx="533400" cy="228600"/>
                </a:xfrm>
                <a:prstGeom prst="rect">
                  <a:avLst/>
                </a:prstGeom>
                <a:solidFill>
                  <a:srgbClr val="0070C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700" b="1" i="0" u="none" strike="noStrike" cap="none" normalizeH="0" baseline="0" dirty="0">
                      <a:ln>
                        <a:noFill/>
                      </a:ln>
                      <a:solidFill>
                        <a:schemeClr val="bg1"/>
                      </a:solidFill>
                      <a:effectLst/>
                      <a:latin typeface="Arial" charset="0"/>
                    </a:rPr>
                    <a:t>ACP</a:t>
                  </a:r>
                </a:p>
              </p:txBody>
            </p:sp>
            <p:sp>
              <p:nvSpPr>
                <p:cNvPr id="70" name="Rectangle 69"/>
                <p:cNvSpPr/>
                <p:nvPr/>
              </p:nvSpPr>
              <p:spPr bwMode="auto">
                <a:xfrm>
                  <a:off x="5105400" y="3309246"/>
                  <a:ext cx="3276600" cy="76200"/>
                </a:xfrm>
                <a:prstGeom prst="rect">
                  <a:avLst/>
                </a:prstGeom>
                <a:solidFill>
                  <a:srgbClr val="CCFFCC"/>
                </a:solidFill>
                <a:ln w="6350" cap="flat" cmpd="sng" algn="ctr">
                  <a:solidFill>
                    <a:srgbClr val="33CC33"/>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charset="0"/>
                  </a:endParaRPr>
                </a:p>
              </p:txBody>
            </p:sp>
            <p:sp>
              <p:nvSpPr>
                <p:cNvPr id="71" name="Rectangle 70"/>
                <p:cNvSpPr/>
                <p:nvPr/>
              </p:nvSpPr>
              <p:spPr bwMode="auto">
                <a:xfrm>
                  <a:off x="5715000" y="3499446"/>
                  <a:ext cx="2313600" cy="157800"/>
                </a:xfrm>
                <a:prstGeom prst="rect">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700" b="1" i="0" u="none" strike="noStrike" cap="none" normalizeH="0" baseline="0" dirty="0">
                      <a:ln>
                        <a:noFill/>
                      </a:ln>
                      <a:solidFill>
                        <a:schemeClr val="bg1"/>
                      </a:solidFill>
                      <a:effectLst/>
                      <a:latin typeface="Arial" charset="0"/>
                    </a:rPr>
                    <a:t>Agile System Cache</a:t>
                  </a:r>
                </a:p>
              </p:txBody>
            </p:sp>
            <p:sp>
              <p:nvSpPr>
                <p:cNvPr id="72" name="Rectangle 71"/>
                <p:cNvSpPr/>
                <p:nvPr/>
              </p:nvSpPr>
              <p:spPr bwMode="auto">
                <a:xfrm>
                  <a:off x="6096000" y="3233046"/>
                  <a:ext cx="304800" cy="228600"/>
                </a:xfrm>
                <a:prstGeom prst="rect">
                  <a:avLst/>
                </a:prstGeom>
                <a:solidFill>
                  <a:srgbClr val="CCFFCC"/>
                </a:solidFill>
                <a:ln w="6350">
                  <a:solidFill>
                    <a:srgbClr val="33CC33"/>
                  </a:solidFill>
                </a:ln>
              </p:spPr>
              <p:style>
                <a:lnRef idx="2">
                  <a:schemeClr val="accent1"/>
                </a:lnRef>
                <a:fillRef idx="1">
                  <a:schemeClr val="lt1"/>
                </a:fillRef>
                <a:effectRef idx="0">
                  <a:schemeClr val="accent1"/>
                </a:effectRef>
                <a:fontRef idx="minor">
                  <a:schemeClr val="dk1"/>
                </a:fontRef>
              </p:style>
              <p:txBody>
                <a:bodyPr lIns="0" tIns="0" rIns="0" bIns="0" rtlCol="0" anchor="ctr"/>
                <a:lstStyle/>
                <a:p>
                  <a:pPr marR="0" indent="0" algn="ctr" defTabSz="457041" fontAlgn="base">
                    <a:lnSpc>
                      <a:spcPct val="100000"/>
                    </a:lnSpc>
                    <a:spcBef>
                      <a:spcPct val="0"/>
                    </a:spcBef>
                    <a:spcAft>
                      <a:spcPct val="0"/>
                    </a:spcAft>
                    <a:buClrTx/>
                    <a:buSzTx/>
                    <a:buFontTx/>
                    <a:buNone/>
                    <a:tabLst/>
                  </a:pPr>
                  <a:endParaRPr lang="en-US" sz="1100" dirty="0">
                    <a:solidFill>
                      <a:schemeClr val="dk1"/>
                    </a:solidFill>
                    <a:latin typeface="+mn-lt"/>
                  </a:endParaRPr>
                </a:p>
              </p:txBody>
            </p:sp>
            <p:sp>
              <p:nvSpPr>
                <p:cNvPr id="73" name="Rectangle 72"/>
                <p:cNvSpPr/>
                <p:nvPr/>
              </p:nvSpPr>
              <p:spPr bwMode="auto">
                <a:xfrm>
                  <a:off x="8305800" y="3233046"/>
                  <a:ext cx="304800" cy="228600"/>
                </a:xfrm>
                <a:prstGeom prst="rect">
                  <a:avLst/>
                </a:prstGeom>
                <a:solidFill>
                  <a:srgbClr val="CCFFCC"/>
                </a:solidFill>
                <a:ln w="6350" cap="flat" cmpd="sng" algn="ctr">
                  <a:solidFill>
                    <a:srgbClr val="33CC33"/>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charset="0"/>
                  </a:endParaRPr>
                </a:p>
              </p:txBody>
            </p:sp>
            <p:sp>
              <p:nvSpPr>
                <p:cNvPr id="74" name="Rectangle 73"/>
                <p:cNvSpPr/>
                <p:nvPr/>
              </p:nvSpPr>
              <p:spPr bwMode="auto">
                <a:xfrm>
                  <a:off x="5029200" y="3766446"/>
                  <a:ext cx="3356315" cy="76200"/>
                </a:xfrm>
                <a:prstGeom prst="rect">
                  <a:avLst/>
                </a:prstGeom>
                <a:solidFill>
                  <a:srgbClr val="CCFFCC"/>
                </a:solidFill>
                <a:ln w="6350" cap="flat" cmpd="sng" algn="ctr">
                  <a:solidFill>
                    <a:srgbClr val="33CC33"/>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charset="0"/>
                  </a:endParaRPr>
                </a:p>
              </p:txBody>
            </p:sp>
            <p:sp>
              <p:nvSpPr>
                <p:cNvPr id="75" name="Rectangle 74"/>
                <p:cNvSpPr/>
                <p:nvPr/>
              </p:nvSpPr>
              <p:spPr bwMode="auto">
                <a:xfrm>
                  <a:off x="6553200" y="3690246"/>
                  <a:ext cx="304800" cy="228600"/>
                </a:xfrm>
                <a:prstGeom prst="rect">
                  <a:avLst/>
                </a:prstGeom>
                <a:solidFill>
                  <a:srgbClr val="CCFFCC"/>
                </a:solidFill>
                <a:ln w="6350" cap="flat" cmpd="sng" algn="ctr">
                  <a:solidFill>
                    <a:srgbClr val="33CC33"/>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charset="0"/>
                  </a:endParaRPr>
                </a:p>
              </p:txBody>
            </p:sp>
            <p:sp>
              <p:nvSpPr>
                <p:cNvPr id="76" name="Rectangle 75"/>
                <p:cNvSpPr/>
                <p:nvPr/>
              </p:nvSpPr>
              <p:spPr bwMode="auto">
                <a:xfrm>
                  <a:off x="8305800" y="3690246"/>
                  <a:ext cx="304800" cy="228600"/>
                </a:xfrm>
                <a:prstGeom prst="rect">
                  <a:avLst/>
                </a:prstGeom>
                <a:solidFill>
                  <a:srgbClr val="CCFFCC"/>
                </a:solidFill>
                <a:ln w="6350" cap="flat" cmpd="sng" algn="ctr">
                  <a:solidFill>
                    <a:srgbClr val="33CC33"/>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charset="0"/>
                  </a:endParaRPr>
                </a:p>
              </p:txBody>
            </p:sp>
            <p:sp>
              <p:nvSpPr>
                <p:cNvPr id="77" name="Rectangle 76"/>
                <p:cNvSpPr/>
                <p:nvPr/>
              </p:nvSpPr>
              <p:spPr bwMode="auto">
                <a:xfrm>
                  <a:off x="8001007" y="1556646"/>
                  <a:ext cx="685801" cy="685798"/>
                </a:xfrm>
                <a:prstGeom prst="rect">
                  <a:avLst/>
                </a:prstGeom>
                <a:ln w="9525">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charset="0"/>
                  </a:endParaRPr>
                </a:p>
              </p:txBody>
            </p:sp>
            <p:sp>
              <p:nvSpPr>
                <p:cNvPr id="78" name="Rectangle 77"/>
                <p:cNvSpPr/>
                <p:nvPr/>
              </p:nvSpPr>
              <p:spPr bwMode="auto">
                <a:xfrm>
                  <a:off x="7924807" y="1632846"/>
                  <a:ext cx="685801" cy="685798"/>
                </a:xfrm>
                <a:prstGeom prst="rect">
                  <a:avLst/>
                </a:prstGeom>
                <a:ln w="9525">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charset="0"/>
                  </a:endParaRPr>
                </a:p>
              </p:txBody>
            </p:sp>
            <p:sp>
              <p:nvSpPr>
                <p:cNvPr id="79" name="Rectangle 78"/>
                <p:cNvSpPr/>
                <p:nvPr/>
              </p:nvSpPr>
              <p:spPr bwMode="auto">
                <a:xfrm>
                  <a:off x="7848607" y="1709046"/>
                  <a:ext cx="685801" cy="685798"/>
                </a:xfrm>
                <a:prstGeom prst="rect">
                  <a:avLst/>
                </a:prstGeom>
                <a:ln w="9525">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charset="0"/>
                  </a:endParaRPr>
                </a:p>
              </p:txBody>
            </p:sp>
            <p:sp>
              <p:nvSpPr>
                <p:cNvPr id="80" name="Rectangle 79"/>
                <p:cNvSpPr/>
                <p:nvPr/>
              </p:nvSpPr>
              <p:spPr bwMode="auto">
                <a:xfrm>
                  <a:off x="7924807" y="1785246"/>
                  <a:ext cx="533401" cy="304798"/>
                </a:xfrm>
                <a:prstGeom prst="rect">
                  <a:avLst/>
                </a:prstGeom>
                <a:solidFill>
                  <a:srgbClr val="0070C0"/>
                </a:solid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700" b="1" i="0" u="none" strike="noStrike" cap="none" normalizeH="0" baseline="0" dirty="0">
                      <a:ln>
                        <a:noFill/>
                      </a:ln>
                      <a:solidFill>
                        <a:schemeClr val="bg1"/>
                      </a:solidFill>
                      <a:effectLst/>
                      <a:latin typeface="Arial" charset="0"/>
                    </a:rPr>
                    <a:t>Cortex-A55</a:t>
                  </a:r>
                </a:p>
              </p:txBody>
            </p:sp>
            <p:sp>
              <p:nvSpPr>
                <p:cNvPr id="81" name="Rectangle 80"/>
                <p:cNvSpPr/>
                <p:nvPr/>
              </p:nvSpPr>
              <p:spPr bwMode="auto">
                <a:xfrm>
                  <a:off x="7924807" y="2166246"/>
                  <a:ext cx="533401" cy="152398"/>
                </a:xfrm>
                <a:prstGeom prst="rect">
                  <a:avLst/>
                </a:prstGeom>
                <a:solidFill>
                  <a:srgbClr val="0070C0"/>
                </a:solidFill>
                <a:ln w="9525" cap="flat" cmpd="sng" algn="ctr">
                  <a:no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700" b="1" i="0" u="none" strike="noStrike" cap="none" normalizeH="0" baseline="0" dirty="0">
                      <a:ln>
                        <a:noFill/>
                      </a:ln>
                      <a:solidFill>
                        <a:schemeClr val="bg1"/>
                      </a:solidFill>
                      <a:effectLst/>
                      <a:latin typeface="Arial" charset="0"/>
                    </a:rPr>
                    <a:t>Private L2</a:t>
                  </a:r>
                </a:p>
              </p:txBody>
            </p:sp>
            <p:sp>
              <p:nvSpPr>
                <p:cNvPr id="82" name="Rectangle 81"/>
                <p:cNvSpPr/>
                <p:nvPr/>
              </p:nvSpPr>
              <p:spPr bwMode="auto">
                <a:xfrm>
                  <a:off x="7162800" y="4071246"/>
                  <a:ext cx="1600200" cy="228600"/>
                </a:xfrm>
                <a:prstGeom prst="rect">
                  <a:avLst/>
                </a:prstGeom>
                <a:solidFill>
                  <a:srgbClr val="0070C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700" b="1" i="0" u="none" strike="noStrike" cap="none" normalizeH="0" baseline="0" dirty="0">
                      <a:ln>
                        <a:noFill/>
                      </a:ln>
                      <a:solidFill>
                        <a:schemeClr val="bg1"/>
                      </a:solidFill>
                      <a:effectLst/>
                      <a:latin typeface="Arial" charset="0"/>
                    </a:rPr>
                    <a:t>TCZ </a:t>
                  </a:r>
                  <a:r>
                    <a:rPr kumimoji="0" lang="en-US" sz="700" b="1" i="0" u="none" strike="noStrike" cap="none" normalizeH="0" baseline="0" dirty="0" err="1">
                      <a:ln>
                        <a:noFill/>
                      </a:ln>
                      <a:solidFill>
                        <a:schemeClr val="bg1"/>
                      </a:solidFill>
                      <a:effectLst/>
                      <a:latin typeface="Arial" charset="0"/>
                    </a:rPr>
                    <a:t>TrustZone</a:t>
                  </a:r>
                  <a:r>
                    <a:rPr kumimoji="0" lang="en-US" sz="700" b="1" i="0" u="none" strike="noStrike" cap="none" normalizeH="0" baseline="0" dirty="0">
                      <a:ln>
                        <a:noFill/>
                      </a:ln>
                      <a:solidFill>
                        <a:schemeClr val="bg1"/>
                      </a:solidFill>
                      <a:effectLst/>
                      <a:latin typeface="Arial" charset="0"/>
                    </a:rPr>
                    <a:t> Controller</a:t>
                  </a:r>
                </a:p>
              </p:txBody>
            </p:sp>
            <p:sp>
              <p:nvSpPr>
                <p:cNvPr id="83" name="Up-Down Arrow 82"/>
                <p:cNvSpPr/>
                <p:nvPr/>
              </p:nvSpPr>
              <p:spPr bwMode="auto">
                <a:xfrm>
                  <a:off x="8382000" y="3885513"/>
                  <a:ext cx="152400" cy="228600"/>
                </a:xfrm>
                <a:prstGeom prst="upDownArrow">
                  <a:avLst/>
                </a:prstGeom>
                <a:solidFill>
                  <a:srgbClr val="CCFFCC"/>
                </a:solidFill>
                <a:ln w="6350">
                  <a:solidFill>
                    <a:srgbClr val="33CC33"/>
                  </a:solidFill>
                </a:ln>
              </p:spPr>
              <p:style>
                <a:lnRef idx="2">
                  <a:schemeClr val="accent1"/>
                </a:lnRef>
                <a:fillRef idx="1">
                  <a:schemeClr val="lt1"/>
                </a:fillRef>
                <a:effectRef idx="0">
                  <a:schemeClr val="accent1"/>
                </a:effectRef>
                <a:fontRef idx="minor">
                  <a:schemeClr val="dk1"/>
                </a:fontRef>
              </p:style>
              <p:txBody>
                <a:bodyPr lIns="0" tIns="0" rIns="0" bIns="0" rtlCol="0" anchor="ctr"/>
                <a:lstStyle/>
                <a:p>
                  <a:pPr marL="0" algn="ctr" defTabSz="457041" eaLnBrk="1" latinLnBrk="0" hangingPunct="1"/>
                  <a:endParaRPr lang="en-US" sz="1100" dirty="0">
                    <a:solidFill>
                      <a:schemeClr val="dk1"/>
                    </a:solidFill>
                    <a:latin typeface="+mn-lt"/>
                  </a:endParaRPr>
                </a:p>
              </p:txBody>
            </p:sp>
            <p:sp>
              <p:nvSpPr>
                <p:cNvPr id="84" name="Rectangle 83"/>
                <p:cNvSpPr/>
                <p:nvPr/>
              </p:nvSpPr>
              <p:spPr bwMode="auto">
                <a:xfrm>
                  <a:off x="8001000" y="4376046"/>
                  <a:ext cx="762000" cy="228600"/>
                </a:xfrm>
                <a:prstGeom prst="rect">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sz="700" b="1" dirty="0">
                      <a:solidFill>
                        <a:schemeClr val="bg1"/>
                      </a:solidFill>
                      <a:latin typeface="Arial" charset="0"/>
                    </a:rPr>
                    <a:t>DDR Controller</a:t>
                  </a:r>
                </a:p>
              </p:txBody>
            </p:sp>
            <p:sp>
              <p:nvSpPr>
                <p:cNvPr id="85" name="Rectangle 84"/>
                <p:cNvSpPr/>
                <p:nvPr/>
              </p:nvSpPr>
              <p:spPr bwMode="auto">
                <a:xfrm>
                  <a:off x="6324600" y="4071246"/>
                  <a:ext cx="762000" cy="228600"/>
                </a:xfrm>
                <a:prstGeom prst="rect">
                  <a:avLst/>
                </a:prstGeom>
                <a:solidFill>
                  <a:srgbClr val="0070C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sz="700" b="1" dirty="0">
                      <a:solidFill>
                        <a:schemeClr val="bg1"/>
                      </a:solidFill>
                      <a:latin typeface="Arial" charset="0"/>
                    </a:rPr>
                    <a:t>MMU</a:t>
                  </a:r>
                </a:p>
              </p:txBody>
            </p:sp>
            <p:sp>
              <p:nvSpPr>
                <p:cNvPr id="86" name="Rectangle 85"/>
                <p:cNvSpPr/>
                <p:nvPr/>
              </p:nvSpPr>
              <p:spPr bwMode="auto">
                <a:xfrm>
                  <a:off x="6324600" y="4376046"/>
                  <a:ext cx="762000" cy="228600"/>
                </a:xfrm>
                <a:prstGeom prst="rect">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sz="700" b="1" dirty="0">
                      <a:solidFill>
                        <a:schemeClr val="bg1"/>
                      </a:solidFill>
                      <a:latin typeface="Arial" charset="0"/>
                    </a:rPr>
                    <a:t>PCI Express</a:t>
                  </a:r>
                </a:p>
              </p:txBody>
            </p:sp>
            <p:sp>
              <p:nvSpPr>
                <p:cNvPr id="87" name="Up-Down Arrow 86"/>
                <p:cNvSpPr/>
                <p:nvPr/>
              </p:nvSpPr>
              <p:spPr bwMode="auto">
                <a:xfrm>
                  <a:off x="6629400" y="3885513"/>
                  <a:ext cx="152400" cy="228600"/>
                </a:xfrm>
                <a:prstGeom prst="upDownArrow">
                  <a:avLst/>
                </a:prstGeom>
                <a:solidFill>
                  <a:srgbClr val="CCFFCC"/>
                </a:solidFill>
                <a:ln w="6350">
                  <a:solidFill>
                    <a:srgbClr val="33CC33"/>
                  </a:solidFill>
                </a:ln>
              </p:spPr>
              <p:style>
                <a:lnRef idx="2">
                  <a:schemeClr val="accent1"/>
                </a:lnRef>
                <a:fillRef idx="1">
                  <a:schemeClr val="lt1"/>
                </a:fillRef>
                <a:effectRef idx="0">
                  <a:schemeClr val="accent1"/>
                </a:effectRef>
                <a:fontRef idx="minor">
                  <a:schemeClr val="dk1"/>
                </a:fontRef>
              </p:style>
              <p:txBody>
                <a:bodyPr lIns="0" tIns="0" rIns="0" bIns="0" rtlCol="0" anchor="ctr"/>
                <a:lstStyle/>
                <a:p>
                  <a:pPr marL="0" algn="ctr" defTabSz="457041" eaLnBrk="1" latinLnBrk="0" hangingPunct="1"/>
                  <a:endParaRPr lang="en-US" sz="1100" dirty="0">
                    <a:solidFill>
                      <a:schemeClr val="dk1"/>
                    </a:solidFill>
                    <a:latin typeface="+mn-lt"/>
                  </a:endParaRPr>
                </a:p>
              </p:txBody>
            </p:sp>
            <p:sp>
              <p:nvSpPr>
                <p:cNvPr id="88" name="Up-Down Arrow 87"/>
                <p:cNvSpPr/>
                <p:nvPr/>
              </p:nvSpPr>
              <p:spPr bwMode="auto">
                <a:xfrm>
                  <a:off x="8382000" y="3037782"/>
                  <a:ext cx="152400" cy="228600"/>
                </a:xfrm>
                <a:prstGeom prst="upDownArrow">
                  <a:avLst/>
                </a:prstGeom>
                <a:solidFill>
                  <a:srgbClr val="CCFFCC"/>
                </a:solidFill>
                <a:ln w="6350">
                  <a:solidFill>
                    <a:srgbClr val="33CC33"/>
                  </a:solidFill>
                </a:ln>
              </p:spPr>
              <p:style>
                <a:lnRef idx="2">
                  <a:schemeClr val="accent1"/>
                </a:lnRef>
                <a:fillRef idx="1">
                  <a:schemeClr val="lt1"/>
                </a:fillRef>
                <a:effectRef idx="0">
                  <a:schemeClr val="accent1"/>
                </a:effectRef>
                <a:fontRef idx="minor">
                  <a:schemeClr val="dk1"/>
                </a:fontRef>
              </p:style>
              <p:txBody>
                <a:bodyPr lIns="0" tIns="0" rIns="0" bIns="0" rtlCol="0" anchor="ctr"/>
                <a:lstStyle/>
                <a:p>
                  <a:pPr marL="0" algn="ctr" defTabSz="457041" eaLnBrk="1" latinLnBrk="0" hangingPunct="1"/>
                  <a:endParaRPr lang="en-US" sz="1100" dirty="0">
                    <a:solidFill>
                      <a:schemeClr val="dk1"/>
                    </a:solidFill>
                    <a:latin typeface="+mn-lt"/>
                  </a:endParaRPr>
                </a:p>
              </p:txBody>
            </p:sp>
            <p:sp>
              <p:nvSpPr>
                <p:cNvPr id="102" name="Rectangle 101"/>
                <p:cNvSpPr/>
                <p:nvPr/>
              </p:nvSpPr>
              <p:spPr bwMode="auto">
                <a:xfrm>
                  <a:off x="5410200" y="4376046"/>
                  <a:ext cx="838200" cy="228600"/>
                </a:xfrm>
                <a:prstGeom prst="rect">
                  <a:avLst/>
                </a:prstGeom>
                <a:solidFill>
                  <a:srgbClr val="D66B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700" b="1" i="0" u="none" strike="noStrike" cap="none" normalizeH="0" baseline="0" dirty="0">
                      <a:ln>
                        <a:noFill/>
                      </a:ln>
                      <a:solidFill>
                        <a:schemeClr val="bg1"/>
                      </a:solidFill>
                      <a:effectLst/>
                      <a:latin typeface="Arial" charset="0"/>
                    </a:rPr>
                    <a:t>100G Ethernet</a:t>
                  </a:r>
                </a:p>
              </p:txBody>
            </p:sp>
            <p:sp>
              <p:nvSpPr>
                <p:cNvPr id="103" name="Rectangle 102"/>
                <p:cNvSpPr/>
                <p:nvPr/>
              </p:nvSpPr>
              <p:spPr bwMode="auto">
                <a:xfrm>
                  <a:off x="4724400" y="4376046"/>
                  <a:ext cx="609600" cy="228600"/>
                </a:xfrm>
                <a:prstGeom prst="rect">
                  <a:avLst/>
                </a:prstGeom>
                <a:solidFill>
                  <a:srgbClr val="D66B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700" b="1" i="0" u="none" strike="noStrike" cap="none" normalizeH="0" baseline="0" dirty="0">
                      <a:ln>
                        <a:noFill/>
                      </a:ln>
                      <a:solidFill>
                        <a:schemeClr val="bg1"/>
                      </a:solidFill>
                      <a:effectLst/>
                      <a:latin typeface="Arial" charset="0"/>
                    </a:rPr>
                    <a:t>SATA</a:t>
                  </a:r>
                </a:p>
              </p:txBody>
            </p:sp>
            <p:sp>
              <p:nvSpPr>
                <p:cNvPr id="104" name="Rectangle 103"/>
                <p:cNvSpPr/>
                <p:nvPr/>
              </p:nvSpPr>
              <p:spPr bwMode="auto">
                <a:xfrm>
                  <a:off x="7162800" y="4376046"/>
                  <a:ext cx="762000" cy="228600"/>
                </a:xfrm>
                <a:prstGeom prst="rect">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sz="700" b="1" dirty="0">
                      <a:solidFill>
                        <a:schemeClr val="bg1"/>
                      </a:solidFill>
                      <a:latin typeface="Arial" charset="0"/>
                    </a:rPr>
                    <a:t>DDR Controller</a:t>
                  </a:r>
                </a:p>
              </p:txBody>
            </p:sp>
            <p:sp>
              <p:nvSpPr>
                <p:cNvPr id="105" name="Rectangle 104"/>
                <p:cNvSpPr/>
                <p:nvPr/>
              </p:nvSpPr>
              <p:spPr bwMode="auto">
                <a:xfrm>
                  <a:off x="5715000" y="3690246"/>
                  <a:ext cx="304800" cy="228600"/>
                </a:xfrm>
                <a:prstGeom prst="rect">
                  <a:avLst/>
                </a:prstGeom>
                <a:solidFill>
                  <a:srgbClr val="CCFFCC"/>
                </a:solidFill>
                <a:ln w="6350" cap="flat" cmpd="sng" algn="ctr">
                  <a:solidFill>
                    <a:srgbClr val="33CC33"/>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charset="0"/>
                  </a:endParaRPr>
                </a:p>
              </p:txBody>
            </p:sp>
            <p:sp>
              <p:nvSpPr>
                <p:cNvPr id="106" name="Rectangle 105"/>
                <p:cNvSpPr/>
                <p:nvPr/>
              </p:nvSpPr>
              <p:spPr bwMode="auto">
                <a:xfrm>
                  <a:off x="5410200" y="4071246"/>
                  <a:ext cx="838200" cy="228600"/>
                </a:xfrm>
                <a:prstGeom prst="rect">
                  <a:avLst/>
                </a:prstGeom>
                <a:solidFill>
                  <a:srgbClr val="0070C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sz="700" b="1" dirty="0">
                      <a:solidFill>
                        <a:schemeClr val="bg1"/>
                      </a:solidFill>
                      <a:latin typeface="Arial" charset="0"/>
                    </a:rPr>
                    <a:t>MMU</a:t>
                  </a:r>
                </a:p>
              </p:txBody>
            </p:sp>
            <p:sp>
              <p:nvSpPr>
                <p:cNvPr id="107" name="Rectangle 106"/>
                <p:cNvSpPr/>
                <p:nvPr/>
              </p:nvSpPr>
              <p:spPr bwMode="auto">
                <a:xfrm>
                  <a:off x="4724400" y="4071246"/>
                  <a:ext cx="609600" cy="228600"/>
                </a:xfrm>
                <a:prstGeom prst="rect">
                  <a:avLst/>
                </a:prstGeom>
                <a:solidFill>
                  <a:srgbClr val="0070C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sz="700" b="1" dirty="0">
                      <a:solidFill>
                        <a:schemeClr val="bg1"/>
                      </a:solidFill>
                      <a:latin typeface="Arial" charset="0"/>
                    </a:rPr>
                    <a:t>MMU</a:t>
                  </a:r>
                </a:p>
              </p:txBody>
            </p:sp>
            <p:sp>
              <p:nvSpPr>
                <p:cNvPr id="108" name="Rectangle 107"/>
                <p:cNvSpPr/>
                <p:nvPr/>
              </p:nvSpPr>
              <p:spPr bwMode="auto">
                <a:xfrm>
                  <a:off x="4876800" y="3690246"/>
                  <a:ext cx="304800" cy="228600"/>
                </a:xfrm>
                <a:prstGeom prst="rect">
                  <a:avLst/>
                </a:prstGeom>
                <a:solidFill>
                  <a:srgbClr val="CCFFCC"/>
                </a:solidFill>
                <a:ln w="6350" cap="flat" cmpd="sng" algn="ctr">
                  <a:solidFill>
                    <a:srgbClr val="33CC33"/>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charset="0"/>
                  </a:endParaRPr>
                </a:p>
              </p:txBody>
            </p:sp>
            <p:sp>
              <p:nvSpPr>
                <p:cNvPr id="109" name="Up-Down Arrow 108"/>
                <p:cNvSpPr/>
                <p:nvPr/>
              </p:nvSpPr>
              <p:spPr bwMode="auto">
                <a:xfrm>
                  <a:off x="5791200" y="3885513"/>
                  <a:ext cx="152400" cy="228600"/>
                </a:xfrm>
                <a:prstGeom prst="upDownArrow">
                  <a:avLst/>
                </a:prstGeom>
                <a:solidFill>
                  <a:srgbClr val="CCFFCC"/>
                </a:solidFill>
                <a:ln w="6350">
                  <a:solidFill>
                    <a:srgbClr val="33CC33"/>
                  </a:solidFill>
                </a:ln>
              </p:spPr>
              <p:style>
                <a:lnRef idx="2">
                  <a:schemeClr val="accent1"/>
                </a:lnRef>
                <a:fillRef idx="1">
                  <a:schemeClr val="lt1"/>
                </a:fillRef>
                <a:effectRef idx="0">
                  <a:schemeClr val="accent1"/>
                </a:effectRef>
                <a:fontRef idx="minor">
                  <a:schemeClr val="dk1"/>
                </a:fontRef>
              </p:style>
              <p:txBody>
                <a:bodyPr lIns="0" tIns="0" rIns="0" bIns="0" rtlCol="0" anchor="ctr"/>
                <a:lstStyle/>
                <a:p>
                  <a:pPr marL="0" algn="ctr" defTabSz="457041" eaLnBrk="1" latinLnBrk="0" hangingPunct="1"/>
                  <a:endParaRPr lang="en-US" sz="1100" dirty="0">
                    <a:solidFill>
                      <a:schemeClr val="dk1"/>
                    </a:solidFill>
                    <a:latin typeface="+mn-lt"/>
                  </a:endParaRPr>
                </a:p>
              </p:txBody>
            </p:sp>
            <p:sp>
              <p:nvSpPr>
                <p:cNvPr id="110" name="Up-Down Arrow 109"/>
                <p:cNvSpPr/>
                <p:nvPr/>
              </p:nvSpPr>
              <p:spPr bwMode="auto">
                <a:xfrm>
                  <a:off x="4953000" y="3885513"/>
                  <a:ext cx="152400" cy="228600"/>
                </a:xfrm>
                <a:prstGeom prst="upDownArrow">
                  <a:avLst/>
                </a:prstGeom>
                <a:solidFill>
                  <a:srgbClr val="CCFFCC"/>
                </a:solidFill>
                <a:ln w="6350">
                  <a:solidFill>
                    <a:srgbClr val="33CC33"/>
                  </a:solidFill>
                </a:ln>
              </p:spPr>
              <p:style>
                <a:lnRef idx="2">
                  <a:schemeClr val="accent1"/>
                </a:lnRef>
                <a:fillRef idx="1">
                  <a:schemeClr val="lt1"/>
                </a:fillRef>
                <a:effectRef idx="0">
                  <a:schemeClr val="accent1"/>
                </a:effectRef>
                <a:fontRef idx="minor">
                  <a:schemeClr val="dk1"/>
                </a:fontRef>
              </p:style>
              <p:txBody>
                <a:bodyPr lIns="0" tIns="0" rIns="0" bIns="0" rtlCol="0" anchor="ctr"/>
                <a:lstStyle/>
                <a:p>
                  <a:pPr marL="0" algn="ctr" defTabSz="457041" eaLnBrk="1" latinLnBrk="0" hangingPunct="1"/>
                  <a:endParaRPr lang="en-US" sz="1100" dirty="0">
                    <a:solidFill>
                      <a:schemeClr val="dk1"/>
                    </a:solidFill>
                    <a:latin typeface="+mn-lt"/>
                  </a:endParaRPr>
                </a:p>
              </p:txBody>
            </p:sp>
            <p:sp>
              <p:nvSpPr>
                <p:cNvPr id="111" name="Rectangle 110"/>
                <p:cNvSpPr/>
                <p:nvPr/>
              </p:nvSpPr>
              <p:spPr bwMode="auto">
                <a:xfrm>
                  <a:off x="4876800" y="3233046"/>
                  <a:ext cx="304800" cy="228600"/>
                </a:xfrm>
                <a:prstGeom prst="rect">
                  <a:avLst/>
                </a:prstGeom>
                <a:solidFill>
                  <a:srgbClr val="CCFFCC"/>
                </a:solidFill>
                <a:ln w="6350">
                  <a:solidFill>
                    <a:srgbClr val="33CC33"/>
                  </a:solidFill>
                </a:ln>
              </p:spPr>
              <p:style>
                <a:lnRef idx="2">
                  <a:schemeClr val="accent1"/>
                </a:lnRef>
                <a:fillRef idx="1">
                  <a:schemeClr val="lt1"/>
                </a:fillRef>
                <a:effectRef idx="0">
                  <a:schemeClr val="accent1"/>
                </a:effectRef>
                <a:fontRef idx="minor">
                  <a:schemeClr val="dk1"/>
                </a:fontRef>
              </p:style>
              <p:txBody>
                <a:bodyPr lIns="0" tIns="0" rIns="0" bIns="0" rtlCol="0" anchor="ctr"/>
                <a:lstStyle/>
                <a:p>
                  <a:pPr marR="0" indent="0" algn="ctr" defTabSz="457041" fontAlgn="base">
                    <a:lnSpc>
                      <a:spcPct val="100000"/>
                    </a:lnSpc>
                    <a:spcBef>
                      <a:spcPct val="0"/>
                    </a:spcBef>
                    <a:spcAft>
                      <a:spcPct val="0"/>
                    </a:spcAft>
                    <a:buClrTx/>
                    <a:buSzTx/>
                    <a:buFontTx/>
                    <a:buNone/>
                    <a:tabLst/>
                  </a:pPr>
                  <a:endParaRPr lang="en-US" sz="1100" dirty="0">
                    <a:solidFill>
                      <a:schemeClr val="dk1"/>
                    </a:solidFill>
                    <a:latin typeface="+mn-lt"/>
                  </a:endParaRPr>
                </a:p>
              </p:txBody>
            </p:sp>
          </p:grpSp>
          <p:grpSp>
            <p:nvGrpSpPr>
              <p:cNvPr id="6" name="Group 116"/>
              <p:cNvGrpSpPr/>
              <p:nvPr/>
            </p:nvGrpSpPr>
            <p:grpSpPr>
              <a:xfrm>
                <a:off x="4953000" y="2402874"/>
                <a:ext cx="1981205" cy="719133"/>
                <a:chOff x="4953000" y="2547249"/>
                <a:chExt cx="1981205" cy="719133"/>
              </a:xfrm>
            </p:grpSpPr>
            <p:sp>
              <p:nvSpPr>
                <p:cNvPr id="112" name="Up-Down Arrow 111"/>
                <p:cNvSpPr/>
                <p:nvPr/>
              </p:nvSpPr>
              <p:spPr bwMode="auto">
                <a:xfrm rot="16200000" flipH="1">
                  <a:off x="6667503" y="2432950"/>
                  <a:ext cx="152403" cy="381001"/>
                </a:xfrm>
                <a:prstGeom prst="upDownArrow">
                  <a:avLst/>
                </a:prstGeom>
                <a:solidFill>
                  <a:srgbClr val="FFD393"/>
                </a:solidFill>
                <a:ln w="9525" cap="flat" cmpd="sng" algn="ctr">
                  <a:solidFill>
                    <a:srgbClr val="FF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effectLst/>
                    <a:latin typeface="Arial" charset="0"/>
                  </a:endParaRPr>
                </a:p>
              </p:txBody>
            </p:sp>
            <p:sp>
              <p:nvSpPr>
                <p:cNvPr id="113" name="Up-Down Arrow 112"/>
                <p:cNvSpPr/>
                <p:nvPr/>
              </p:nvSpPr>
              <p:spPr bwMode="auto">
                <a:xfrm>
                  <a:off x="6172200" y="3037782"/>
                  <a:ext cx="152400" cy="228600"/>
                </a:xfrm>
                <a:prstGeom prst="upDownArrow">
                  <a:avLst/>
                </a:prstGeom>
                <a:solidFill>
                  <a:srgbClr val="CCFFCC"/>
                </a:solidFill>
                <a:ln w="6350">
                  <a:solidFill>
                    <a:srgbClr val="00B050"/>
                  </a:solidFill>
                </a:ln>
                <a:effectLst/>
              </p:spPr>
              <p:style>
                <a:lnRef idx="2">
                  <a:schemeClr val="accent1"/>
                </a:lnRef>
                <a:fillRef idx="1">
                  <a:schemeClr val="lt1"/>
                </a:fillRef>
                <a:effectRef idx="0">
                  <a:schemeClr val="accent1"/>
                </a:effectRef>
                <a:fontRef idx="minor">
                  <a:schemeClr val="dk1"/>
                </a:fontRef>
              </p:style>
              <p:txBody>
                <a:bodyPr lIns="0" tIns="0" rIns="0" bIns="0" rtlCol="0" anchor="ctr"/>
                <a:lstStyle/>
                <a:p>
                  <a:pPr marL="0" algn="ctr" defTabSz="457041" eaLnBrk="1" latinLnBrk="0" hangingPunct="1"/>
                  <a:endParaRPr lang="en-US" sz="1100" dirty="0">
                    <a:solidFill>
                      <a:schemeClr val="dk1"/>
                    </a:solidFill>
                    <a:latin typeface="+mn-lt"/>
                  </a:endParaRPr>
                </a:p>
              </p:txBody>
            </p:sp>
            <p:sp>
              <p:nvSpPr>
                <p:cNvPr id="114" name="Up-Down Arrow 113"/>
                <p:cNvSpPr/>
                <p:nvPr/>
              </p:nvSpPr>
              <p:spPr bwMode="auto">
                <a:xfrm>
                  <a:off x="4953000" y="3037782"/>
                  <a:ext cx="152400" cy="228600"/>
                </a:xfrm>
                <a:prstGeom prst="upDownArrow">
                  <a:avLst/>
                </a:prstGeom>
                <a:solidFill>
                  <a:srgbClr val="CCFFCC"/>
                </a:solidFill>
                <a:ln w="6350">
                  <a:solidFill>
                    <a:srgbClr val="00B050"/>
                  </a:solidFill>
                </a:ln>
                <a:effectLst/>
              </p:spPr>
              <p:style>
                <a:lnRef idx="2">
                  <a:schemeClr val="accent1"/>
                </a:lnRef>
                <a:fillRef idx="1">
                  <a:schemeClr val="lt1"/>
                </a:fillRef>
                <a:effectRef idx="0">
                  <a:schemeClr val="accent1"/>
                </a:effectRef>
                <a:fontRef idx="minor">
                  <a:schemeClr val="dk1"/>
                </a:fontRef>
              </p:style>
              <p:txBody>
                <a:bodyPr lIns="0" tIns="0" rIns="0" bIns="0" rtlCol="0" anchor="ctr"/>
                <a:lstStyle/>
                <a:p>
                  <a:pPr marL="0" algn="ctr" defTabSz="457041" eaLnBrk="1" latinLnBrk="0" hangingPunct="1"/>
                  <a:endParaRPr lang="en-US" sz="1100" dirty="0">
                    <a:solidFill>
                      <a:schemeClr val="dk1"/>
                    </a:solidFill>
                    <a:latin typeface="+mn-lt"/>
                  </a:endParaRPr>
                </a:p>
              </p:txBody>
            </p:sp>
          </p:grpSp>
          <p:sp>
            <p:nvSpPr>
              <p:cNvPr id="94" name="Rectangle 93"/>
              <p:cNvSpPr/>
              <p:nvPr/>
            </p:nvSpPr>
            <p:spPr bwMode="auto">
              <a:xfrm>
                <a:off x="6976884" y="3118268"/>
                <a:ext cx="1133829" cy="157800"/>
              </a:xfrm>
              <a:prstGeom prst="rect">
                <a:avLst/>
              </a:prstGeom>
              <a:solidFill>
                <a:srgbClr val="00206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700" b="1" i="0" u="none" strike="noStrike" cap="none" normalizeH="0" baseline="0" dirty="0" err="1">
                    <a:ln>
                      <a:noFill/>
                    </a:ln>
                    <a:solidFill>
                      <a:schemeClr val="bg1"/>
                    </a:solidFill>
                    <a:effectLst/>
                    <a:latin typeface="Arial" charset="0"/>
                  </a:rPr>
                  <a:t>CoreLink</a:t>
                </a:r>
                <a:r>
                  <a:rPr kumimoji="0" lang="en-US" sz="700" b="1" i="0" u="none" strike="noStrike" cap="none" normalizeH="0" dirty="0">
                    <a:ln>
                      <a:noFill/>
                    </a:ln>
                    <a:solidFill>
                      <a:schemeClr val="bg1"/>
                    </a:solidFill>
                    <a:effectLst/>
                    <a:latin typeface="Arial" charset="0"/>
                  </a:rPr>
                  <a:t> CMN</a:t>
                </a:r>
                <a:endParaRPr kumimoji="0" lang="en-US" sz="700" b="1" i="0" u="none" strike="noStrike" cap="none" normalizeH="0" baseline="0" dirty="0">
                  <a:ln>
                    <a:noFill/>
                  </a:ln>
                  <a:solidFill>
                    <a:schemeClr val="bg1"/>
                  </a:solidFill>
                  <a:effectLst/>
                  <a:latin typeface="Arial" charset="0"/>
                </a:endParaRPr>
              </a:p>
            </p:txBody>
          </p:sp>
        </p:grpSp>
        <p:sp>
          <p:nvSpPr>
            <p:cNvPr id="119" name="Content Placeholder 97"/>
            <p:cNvSpPr txBox="1">
              <a:spLocks/>
            </p:cNvSpPr>
            <p:nvPr/>
          </p:nvSpPr>
          <p:spPr>
            <a:xfrm>
              <a:off x="457200" y="1781675"/>
              <a:ext cx="4495800" cy="2895600"/>
            </a:xfrm>
            <a:prstGeom prst="rect">
              <a:avLst/>
            </a:prstGeom>
            <a:ln w="9525">
              <a:noFill/>
            </a:ln>
          </p:spPr>
          <p:txBody>
            <a:bodyPr>
              <a:noAutofit/>
            </a:bodyPr>
            <a:lstStyle/>
            <a:p>
              <a:pPr marL="284163" marR="0" lvl="0" indent="-284163" algn="l" defTabSz="914400" rtl="0" eaLnBrk="1" fontAlgn="base" latinLnBrk="0" hangingPunct="1">
                <a:lnSpc>
                  <a:spcPct val="100000"/>
                </a:lnSpc>
                <a:spcBef>
                  <a:spcPct val="20000"/>
                </a:spcBef>
                <a:spcAft>
                  <a:spcPct val="0"/>
                </a:spcAft>
                <a:buClr>
                  <a:srgbClr val="313C85"/>
                </a:buClr>
                <a:buSzPct val="110000"/>
                <a:tabLst/>
                <a:defRPr/>
              </a:pPr>
              <a:r>
                <a:rPr kumimoji="0" lang="en-US" sz="1400" b="1" i="0" u="none" strike="noStrike" kern="0" cap="none" spc="0" normalizeH="0" baseline="0" noProof="0" dirty="0">
                  <a:ln>
                    <a:noFill/>
                  </a:ln>
                  <a:solidFill>
                    <a:srgbClr val="000000"/>
                  </a:solidFill>
                  <a:effectLst/>
                  <a:uLnTx/>
                  <a:uFillTx/>
                  <a:latin typeface="Calibri" pitchFamily="34" charset="0"/>
                  <a:ea typeface="+mn-ea"/>
                  <a:cs typeface="+mn-cs"/>
                </a:rPr>
                <a:t>       … to integrate</a:t>
              </a:r>
              <a:r>
                <a:rPr kumimoji="0" lang="en-US" sz="1400" b="1" i="0" u="none" strike="noStrike" kern="0" cap="none" spc="0" normalizeH="0" noProof="0" dirty="0">
                  <a:ln>
                    <a:noFill/>
                  </a:ln>
                  <a:solidFill>
                    <a:srgbClr val="000000"/>
                  </a:solidFill>
                  <a:effectLst/>
                  <a:uLnTx/>
                  <a:uFillTx/>
                  <a:latin typeface="Calibri" pitchFamily="34" charset="0"/>
                  <a:ea typeface="+mn-ea"/>
                  <a:cs typeface="+mn-cs"/>
                </a:rPr>
                <a:t> in </a:t>
              </a:r>
              <a:r>
                <a:rPr kumimoji="0" lang="en-US" sz="1400" b="1" i="0" u="sng" strike="noStrike" kern="0" cap="none" spc="0" normalizeH="0" baseline="0" noProof="0" dirty="0">
                  <a:ln>
                    <a:noFill/>
                  </a:ln>
                  <a:solidFill>
                    <a:srgbClr val="000000"/>
                  </a:solidFill>
                  <a:effectLst/>
                  <a:uLnTx/>
                  <a:uFillTx/>
                  <a:latin typeface="Calibri" pitchFamily="34" charset="0"/>
                  <a:ea typeface="+mn-ea"/>
                  <a:cs typeface="+mn-cs"/>
                </a:rPr>
                <a:t>your</a:t>
              </a:r>
              <a:r>
                <a:rPr kumimoji="0" lang="en-US" sz="1400" b="1" i="0" u="none" strike="noStrike" kern="0" cap="none" spc="0" normalizeH="0" baseline="0" noProof="0" dirty="0">
                  <a:ln>
                    <a:noFill/>
                  </a:ln>
                  <a:solidFill>
                    <a:srgbClr val="000000"/>
                  </a:solidFill>
                  <a:effectLst/>
                  <a:uLnTx/>
                  <a:uFillTx/>
                  <a:latin typeface="Calibri" pitchFamily="34" charset="0"/>
                  <a:ea typeface="+mn-ea"/>
                  <a:cs typeface="+mn-cs"/>
                </a:rPr>
                <a:t> </a:t>
              </a:r>
              <a:r>
                <a:rPr kumimoji="0" lang="en-US" sz="1400" b="1" i="0" u="none" strike="noStrike" kern="0" cap="none" spc="0" normalizeH="0" baseline="0" noProof="0" dirty="0" err="1">
                  <a:ln>
                    <a:noFill/>
                  </a:ln>
                  <a:solidFill>
                    <a:srgbClr val="000000"/>
                  </a:solidFill>
                  <a:effectLst/>
                  <a:uLnTx/>
                  <a:uFillTx/>
                  <a:latin typeface="Calibri" pitchFamily="34" charset="0"/>
                  <a:ea typeface="+mn-ea"/>
                  <a:cs typeface="+mn-cs"/>
                </a:rPr>
                <a:t>SoC</a:t>
              </a:r>
              <a:endParaRPr kumimoji="0" lang="en-US" sz="1400" b="1" i="0" u="none" strike="noStrike" kern="0" cap="none" spc="0" normalizeH="0" baseline="0" noProof="0" dirty="0">
                <a:ln>
                  <a:noFill/>
                </a:ln>
                <a:solidFill>
                  <a:srgbClr val="000000"/>
                </a:solidFill>
                <a:effectLst/>
                <a:uLnTx/>
                <a:uFillTx/>
                <a:latin typeface="Calibri" pitchFamily="34" charset="0"/>
                <a:ea typeface="+mn-ea"/>
                <a:cs typeface="+mn-cs"/>
              </a:endParaRPr>
            </a:p>
            <a:p>
              <a:pPr marL="684213" lvl="1" indent="-285750" eaLnBrk="1" hangingPunct="1">
                <a:spcBef>
                  <a:spcPct val="20000"/>
                </a:spcBef>
                <a:buClr>
                  <a:srgbClr val="313C85"/>
                </a:buClr>
                <a:buFont typeface="Tahoma" pitchFamily="34" charset="0"/>
                <a:buChar char="–"/>
                <a:defRPr/>
              </a:pPr>
              <a:r>
                <a:rPr lang="en-US" sz="1200" kern="0" dirty="0">
                  <a:latin typeface="Calibri" pitchFamily="34" charset="0"/>
                </a:rPr>
                <a:t>Programmability for your </a:t>
              </a:r>
              <a:r>
                <a:rPr lang="en-US" sz="1200" kern="0" dirty="0" err="1">
                  <a:latin typeface="Calibri" pitchFamily="34" charset="0"/>
                </a:rPr>
                <a:t>SoCs</a:t>
              </a:r>
              <a:r>
                <a:rPr lang="en-US" sz="1200" kern="0" dirty="0">
                  <a:latin typeface="Calibri" pitchFamily="34" charset="0"/>
                </a:rPr>
                <a:t> and your customers</a:t>
              </a:r>
            </a:p>
            <a:p>
              <a:pPr marL="684213" lvl="1" indent="-285750" eaLnBrk="1" hangingPunct="1">
                <a:spcBef>
                  <a:spcPct val="20000"/>
                </a:spcBef>
                <a:buClr>
                  <a:srgbClr val="313C85"/>
                </a:buClr>
                <a:buFont typeface="Tahoma" pitchFamily="34" charset="0"/>
                <a:buChar char="–"/>
                <a:defRPr/>
              </a:pPr>
              <a:endParaRPr lang="en-US" sz="1200" kern="0" dirty="0">
                <a:latin typeface="Calibri" pitchFamily="34" charset="0"/>
              </a:endParaRPr>
            </a:p>
            <a:p>
              <a:pPr marL="227013" indent="-285750">
                <a:spcBef>
                  <a:spcPct val="20000"/>
                </a:spcBef>
                <a:buClr>
                  <a:srgbClr val="313C85"/>
                </a:buClr>
                <a:buFont typeface="Wingdings" pitchFamily="2" charset="2"/>
                <a:buChar char="§"/>
                <a:defRPr/>
              </a:pPr>
              <a:r>
                <a:rPr lang="en-US" sz="1400" b="1" kern="0" dirty="0">
                  <a:latin typeface="Calibri" pitchFamily="34" charset="0"/>
                </a:rPr>
                <a:t>AXI/ACE-</a:t>
              </a:r>
              <a:r>
                <a:rPr lang="en-US" sz="1400" b="1" kern="0" dirty="0" err="1">
                  <a:latin typeface="Calibri" pitchFamily="34" charset="0"/>
                </a:rPr>
                <a:t>Lite</a:t>
              </a:r>
              <a:r>
                <a:rPr lang="en-US" sz="1400" b="1" kern="0" dirty="0">
                  <a:latin typeface="Calibri" pitchFamily="34" charset="0"/>
                </a:rPr>
                <a:t> Interfaces</a:t>
              </a:r>
            </a:p>
            <a:p>
              <a:pPr marL="684213" lvl="1" indent="-285750" eaLnBrk="1" hangingPunct="1">
                <a:spcBef>
                  <a:spcPct val="20000"/>
                </a:spcBef>
                <a:buClr>
                  <a:srgbClr val="313C85"/>
                </a:buClr>
                <a:buFont typeface="Tahoma" pitchFamily="34" charset="0"/>
                <a:buChar char="–"/>
                <a:defRPr/>
              </a:pPr>
              <a:r>
                <a:rPr lang="en-US" sz="1200" kern="0" dirty="0">
                  <a:latin typeface="Calibri" pitchFamily="34" charset="0"/>
                </a:rPr>
                <a:t>Integrates like any other SOC IP core</a:t>
              </a:r>
            </a:p>
            <a:p>
              <a:pPr marL="684213" lvl="1" indent="-285750" eaLnBrk="1" hangingPunct="1">
                <a:spcBef>
                  <a:spcPct val="20000"/>
                </a:spcBef>
                <a:buClr>
                  <a:srgbClr val="313C85"/>
                </a:buClr>
                <a:buFont typeface="Tahoma" pitchFamily="34" charset="0"/>
                <a:buChar char="–"/>
                <a:defRPr/>
              </a:pPr>
              <a:endParaRPr lang="en-US" sz="1200" kern="0" dirty="0">
                <a:latin typeface="Calibri" pitchFamily="34" charset="0"/>
              </a:endParaRPr>
            </a:p>
            <a:p>
              <a:pPr marL="284163" indent="-284163">
                <a:spcBef>
                  <a:spcPct val="20000"/>
                </a:spcBef>
                <a:buClr>
                  <a:srgbClr val="313C85"/>
                </a:buClr>
                <a:buSzPct val="110000"/>
                <a:buFont typeface="Wingdings" pitchFamily="2" charset="2"/>
                <a:buChar char="§"/>
                <a:defRPr/>
              </a:pPr>
              <a:r>
                <a:rPr lang="en-US" sz="1400" b="1" kern="0" dirty="0">
                  <a:solidFill>
                    <a:srgbClr val="000000"/>
                  </a:solidFill>
                  <a:latin typeface="Calibri" pitchFamily="34" charset="0"/>
                </a:rPr>
                <a:t>Extremely Customizable</a:t>
              </a:r>
            </a:p>
            <a:p>
              <a:pPr marL="684213" lvl="1" indent="-285750">
                <a:spcBef>
                  <a:spcPct val="20000"/>
                </a:spcBef>
                <a:buClr>
                  <a:srgbClr val="313C85"/>
                </a:buClr>
                <a:buFont typeface="Tahoma" pitchFamily="34" charset="0"/>
                <a:buChar char="–"/>
                <a:defRPr/>
              </a:pPr>
              <a:r>
                <a:rPr lang="en-US" sz="1200" kern="0" dirty="0">
                  <a:latin typeface="Calibri" pitchFamily="34" charset="0"/>
                </a:rPr>
                <a:t>Number of LUTs and FFs</a:t>
              </a:r>
            </a:p>
            <a:p>
              <a:pPr marL="684213" lvl="1" indent="-285750">
                <a:spcBef>
                  <a:spcPct val="20000"/>
                </a:spcBef>
                <a:buClr>
                  <a:srgbClr val="313C85"/>
                </a:buClr>
                <a:buFont typeface="Tahoma" pitchFamily="34" charset="0"/>
                <a:buChar char="–"/>
                <a:defRPr/>
              </a:pPr>
              <a:r>
                <a:rPr lang="en-US" sz="1200" kern="0" dirty="0">
                  <a:latin typeface="Calibri" pitchFamily="34" charset="0"/>
                </a:rPr>
                <a:t>BRAM, LRAM, and DSP density</a:t>
              </a:r>
            </a:p>
            <a:p>
              <a:pPr marL="684213" lvl="1" indent="-285750">
                <a:spcBef>
                  <a:spcPct val="20000"/>
                </a:spcBef>
                <a:buClr>
                  <a:srgbClr val="313C85"/>
                </a:buClr>
                <a:buFont typeface="Tahoma" pitchFamily="34" charset="0"/>
                <a:buChar char="–"/>
                <a:defRPr/>
              </a:pPr>
              <a:r>
                <a:rPr lang="en-US" sz="1200" kern="0" dirty="0">
                  <a:latin typeface="Calibri" pitchFamily="34" charset="0"/>
                </a:rPr>
                <a:t>LRAM and BRAM widths  and depths</a:t>
              </a:r>
            </a:p>
            <a:p>
              <a:pPr marL="684213" lvl="1" indent="-285750">
                <a:spcBef>
                  <a:spcPct val="20000"/>
                </a:spcBef>
                <a:buClr>
                  <a:srgbClr val="313C85"/>
                </a:buClr>
                <a:buFont typeface="Tahoma" pitchFamily="34" charset="0"/>
                <a:buChar char="–"/>
                <a:defRPr/>
              </a:pPr>
              <a:r>
                <a:rPr lang="en-US" sz="1200" kern="0" dirty="0">
                  <a:latin typeface="Calibri" pitchFamily="34" charset="0"/>
                </a:rPr>
                <a:t>Customize DSP functionality</a:t>
              </a:r>
            </a:p>
            <a:p>
              <a:pPr marL="684213" lvl="1" indent="-285750">
                <a:spcBef>
                  <a:spcPct val="20000"/>
                </a:spcBef>
                <a:buClr>
                  <a:srgbClr val="313C85"/>
                </a:buClr>
                <a:buFont typeface="Tahoma" pitchFamily="34" charset="0"/>
                <a:buChar char="–"/>
                <a:defRPr/>
              </a:pPr>
              <a:r>
                <a:rPr lang="en-US" sz="1200" kern="0" dirty="0">
                  <a:latin typeface="Calibri" pitchFamily="34" charset="0"/>
                </a:rPr>
                <a:t>Process technology (Current: TSMC16, TSMC7)</a:t>
              </a:r>
            </a:p>
          </p:txBody>
        </p:sp>
      </p:grpSp>
      <p:grpSp>
        <p:nvGrpSpPr>
          <p:cNvPr id="7" name="Group 6"/>
          <p:cNvGrpSpPr/>
          <p:nvPr/>
        </p:nvGrpSpPr>
        <p:grpSpPr>
          <a:xfrm>
            <a:off x="4724400" y="1156171"/>
            <a:ext cx="1905000" cy="1777104"/>
            <a:chOff x="4724400" y="1156171"/>
            <a:chExt cx="1905000" cy="1777104"/>
          </a:xfrm>
        </p:grpSpPr>
        <p:grpSp>
          <p:nvGrpSpPr>
            <p:cNvPr id="5" name="Group 88"/>
            <p:cNvGrpSpPr/>
            <p:nvPr/>
          </p:nvGrpSpPr>
          <p:grpSpPr>
            <a:xfrm>
              <a:off x="4724400" y="1180675"/>
              <a:ext cx="1905000" cy="1752600"/>
              <a:chOff x="4724400" y="1328046"/>
              <a:chExt cx="1905000" cy="1752600"/>
            </a:xfrm>
          </p:grpSpPr>
          <p:pic>
            <p:nvPicPr>
              <p:cNvPr id="96" name="Picture 5"/>
              <p:cNvPicPr>
                <a:picLocks noChangeAspect="1" noChangeArrowheads="1"/>
              </p:cNvPicPr>
              <p:nvPr/>
            </p:nvPicPr>
            <p:blipFill>
              <a:blip r:embed="rId2" cstate="print"/>
              <a:srcRect/>
              <a:stretch>
                <a:fillRect/>
              </a:stretch>
            </p:blipFill>
            <p:spPr bwMode="auto">
              <a:xfrm>
                <a:off x="4724400" y="1328046"/>
                <a:ext cx="1905000" cy="1752600"/>
              </a:xfrm>
              <a:prstGeom prst="rect">
                <a:avLst/>
              </a:prstGeom>
              <a:noFill/>
              <a:ln w="9525">
                <a:noFill/>
                <a:miter lim="800000"/>
                <a:headEnd/>
                <a:tailEnd/>
              </a:ln>
              <a:effectLst/>
            </p:spPr>
          </p:pic>
          <p:sp>
            <p:nvSpPr>
              <p:cNvPr id="97" name="Rectangle 96"/>
              <p:cNvSpPr/>
              <p:nvPr/>
            </p:nvSpPr>
            <p:spPr bwMode="auto">
              <a:xfrm>
                <a:off x="4724400" y="1328046"/>
                <a:ext cx="1905000" cy="1752600"/>
              </a:xfrm>
              <a:prstGeom prst="rect">
                <a:avLst/>
              </a:prstGeom>
              <a:noFill/>
              <a:ln w="12700" cap="flat" cmpd="sng" algn="ctr">
                <a:solidFill>
                  <a:schemeClr val="bg1"/>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effectLst/>
                  <a:latin typeface="Arial" charset="0"/>
                </a:endParaRPr>
              </a:p>
            </p:txBody>
          </p:sp>
        </p:grpSp>
        <p:sp>
          <p:nvSpPr>
            <p:cNvPr id="93" name="Rectangle 92"/>
            <p:cNvSpPr/>
            <p:nvPr/>
          </p:nvSpPr>
          <p:spPr bwMode="auto">
            <a:xfrm>
              <a:off x="4724400" y="1156171"/>
              <a:ext cx="1905000" cy="381000"/>
            </a:xfrm>
            <a:prstGeom prst="rect">
              <a:avLst/>
            </a:prstGeom>
            <a:solidFill>
              <a:srgbClr val="679E2A">
                <a:alpha val="90000"/>
              </a:srgbClr>
            </a:solidFill>
            <a:ln w="9525" cap="flat" cmpd="sng" algn="ctr">
              <a:noFill/>
              <a:prstDash val="solid"/>
              <a:round/>
              <a:headEnd type="none" w="med" len="med"/>
              <a:tailEnd type="none" w="med" len="med"/>
            </a:ln>
            <a:effectLst>
              <a:softEdge rad="63500"/>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a:ln>
                    <a:noFill/>
                  </a:ln>
                  <a:solidFill>
                    <a:schemeClr val="bg1"/>
                  </a:solidFill>
                  <a:effectLst/>
                  <a:latin typeface="Arial" charset="0"/>
                </a:rPr>
                <a:t>Speedcore eFPGA IP</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7686460" y="4640752"/>
            <a:ext cx="1409414" cy="5027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8" name="Title 7"/>
          <p:cNvSpPr>
            <a:spLocks noGrp="1"/>
          </p:cNvSpPr>
          <p:nvPr>
            <p:ph type="title"/>
          </p:nvPr>
        </p:nvSpPr>
        <p:spPr/>
        <p:txBody>
          <a:bodyPr/>
          <a:lstStyle/>
          <a:p>
            <a:r>
              <a:rPr lang="en-US" sz="2800" dirty="0">
                <a:latin typeface="Calibri" pitchFamily="34" charset="0"/>
              </a:rPr>
              <a:t>ACE: Achronix CAD Environment</a:t>
            </a:r>
            <a:endParaRPr lang="en-US" dirty="0">
              <a:latin typeface="Calibri" pitchFamily="34" charset="0"/>
            </a:endParaRPr>
          </a:p>
        </p:txBody>
      </p:sp>
      <p:sp>
        <p:nvSpPr>
          <p:cNvPr id="13" name="Slide Number Placeholder 3"/>
          <p:cNvSpPr>
            <a:spLocks noGrp="1"/>
          </p:cNvSpPr>
          <p:nvPr>
            <p:ph type="sldNum" sz="quarter" idx="10"/>
          </p:nvPr>
        </p:nvSpPr>
        <p:spPr/>
        <p:txBody>
          <a:bodyPr/>
          <a:lstStyle/>
          <a:p>
            <a:fld id="{3FB7B0BF-4C2A-430B-B427-4B210A416506}" type="slidenum">
              <a:rPr lang="en-US" smtClean="0"/>
              <a:pPr/>
              <a:t>3</a:t>
            </a:fld>
            <a:endParaRPr lang="en-US" dirty="0"/>
          </a:p>
        </p:txBody>
      </p:sp>
      <p:grpSp>
        <p:nvGrpSpPr>
          <p:cNvPr id="2" name="Group 13"/>
          <p:cNvGrpSpPr/>
          <p:nvPr/>
        </p:nvGrpSpPr>
        <p:grpSpPr>
          <a:xfrm>
            <a:off x="3362540" y="933454"/>
            <a:ext cx="3733800" cy="2850177"/>
            <a:chOff x="76200" y="971550"/>
            <a:chExt cx="3733800" cy="2850177"/>
          </a:xfrm>
        </p:grpSpPr>
        <p:pic>
          <p:nvPicPr>
            <p:cNvPr id="5" name="Picture 2"/>
            <p:cNvPicPr>
              <a:picLocks noChangeAspect="1" noChangeArrowheads="1"/>
            </p:cNvPicPr>
            <p:nvPr/>
          </p:nvPicPr>
          <p:blipFill>
            <a:blip r:embed="rId3" cstate="print"/>
            <a:srcRect/>
            <a:stretch>
              <a:fillRect/>
            </a:stretch>
          </p:blipFill>
          <p:spPr bwMode="auto">
            <a:xfrm>
              <a:off x="152400" y="971550"/>
              <a:ext cx="3657600" cy="2481653"/>
            </a:xfrm>
            <a:prstGeom prst="rect">
              <a:avLst/>
            </a:prstGeom>
            <a:noFill/>
            <a:ln w="9525">
              <a:noFill/>
              <a:miter lim="800000"/>
              <a:headEnd/>
              <a:tailEnd/>
            </a:ln>
            <a:effectLst>
              <a:outerShdw blurRad="63500" sx="102000" sy="102000" algn="ctr" rotWithShape="0">
                <a:prstClr val="black">
                  <a:alpha val="40000"/>
                </a:prstClr>
              </a:outerShdw>
            </a:effectLst>
          </p:spPr>
        </p:pic>
        <p:sp>
          <p:nvSpPr>
            <p:cNvPr id="6" name="Rectangle 5"/>
            <p:cNvSpPr/>
            <p:nvPr/>
          </p:nvSpPr>
          <p:spPr>
            <a:xfrm>
              <a:off x="76200" y="3483173"/>
              <a:ext cx="3657600" cy="338554"/>
            </a:xfrm>
            <a:prstGeom prst="rect">
              <a:avLst/>
            </a:prstGeom>
          </p:spPr>
          <p:txBody>
            <a:bodyPr wrap="square">
              <a:spAutoFit/>
            </a:bodyPr>
            <a:lstStyle/>
            <a:p>
              <a:pPr algn="ctr"/>
              <a:r>
                <a:rPr lang="en-US" sz="1600" b="1" i="1" dirty="0">
                  <a:latin typeface="Calibri" pitchFamily="34" charset="0"/>
                </a:rPr>
                <a:t>Project Setup &amp;Compile</a:t>
              </a:r>
              <a:endParaRPr lang="en-US" sz="1600" b="1" dirty="0">
                <a:latin typeface="Calibri" pitchFamily="34" charset="0"/>
              </a:endParaRPr>
            </a:p>
          </p:txBody>
        </p:sp>
      </p:grpSp>
      <p:grpSp>
        <p:nvGrpSpPr>
          <p:cNvPr id="3" name="Group 12"/>
          <p:cNvGrpSpPr/>
          <p:nvPr/>
        </p:nvGrpSpPr>
        <p:grpSpPr>
          <a:xfrm>
            <a:off x="4200167" y="1425773"/>
            <a:ext cx="3581400" cy="2776954"/>
            <a:chOff x="1219200" y="1276350"/>
            <a:chExt cx="3581400" cy="2776954"/>
          </a:xfrm>
        </p:grpSpPr>
        <p:pic>
          <p:nvPicPr>
            <p:cNvPr id="7" name="Picture 2"/>
            <p:cNvPicPr>
              <a:picLocks noChangeAspect="1" noChangeArrowheads="1"/>
            </p:cNvPicPr>
            <p:nvPr/>
          </p:nvPicPr>
          <p:blipFill>
            <a:blip r:embed="rId4" cstate="print"/>
            <a:srcRect/>
            <a:stretch>
              <a:fillRect/>
            </a:stretch>
          </p:blipFill>
          <p:spPr bwMode="auto">
            <a:xfrm>
              <a:off x="1219200" y="1276350"/>
              <a:ext cx="3581400" cy="2431749"/>
            </a:xfrm>
            <a:prstGeom prst="rect">
              <a:avLst/>
            </a:prstGeom>
            <a:noFill/>
            <a:ln w="9525">
              <a:noFill/>
              <a:miter lim="800000"/>
              <a:headEnd/>
              <a:tailEnd/>
            </a:ln>
            <a:effectLst>
              <a:outerShdw blurRad="63500" sx="102000" sy="102000" algn="ctr" rotWithShape="0">
                <a:prstClr val="black">
                  <a:alpha val="40000"/>
                </a:prstClr>
              </a:outerShdw>
            </a:effectLst>
          </p:spPr>
        </p:pic>
        <p:sp>
          <p:nvSpPr>
            <p:cNvPr id="10" name="Rectangle 9"/>
            <p:cNvSpPr/>
            <p:nvPr/>
          </p:nvSpPr>
          <p:spPr>
            <a:xfrm>
              <a:off x="1219200" y="3714750"/>
              <a:ext cx="3581400" cy="338554"/>
            </a:xfrm>
            <a:prstGeom prst="rect">
              <a:avLst/>
            </a:prstGeom>
          </p:spPr>
          <p:txBody>
            <a:bodyPr wrap="square">
              <a:spAutoFit/>
            </a:bodyPr>
            <a:lstStyle/>
            <a:p>
              <a:pPr algn="ctr"/>
              <a:r>
                <a:rPr lang="en-US" sz="1600" b="1" i="1" dirty="0" err="1">
                  <a:latin typeface="Calibri" pitchFamily="34" charset="0"/>
                </a:rPr>
                <a:t>Floorplanning</a:t>
              </a:r>
              <a:r>
                <a:rPr lang="en-US" sz="1600" b="1" i="1" dirty="0">
                  <a:latin typeface="Calibri" pitchFamily="34" charset="0"/>
                </a:rPr>
                <a:t> &amp;  Placement</a:t>
              </a:r>
              <a:endParaRPr lang="en-US" sz="1600" b="1" dirty="0">
                <a:latin typeface="Calibri" pitchFamily="34" charset="0"/>
              </a:endParaRPr>
            </a:p>
          </p:txBody>
        </p:sp>
      </p:grpSp>
      <p:grpSp>
        <p:nvGrpSpPr>
          <p:cNvPr id="4" name="Group 11"/>
          <p:cNvGrpSpPr/>
          <p:nvPr/>
        </p:nvGrpSpPr>
        <p:grpSpPr>
          <a:xfrm>
            <a:off x="5105404" y="1844874"/>
            <a:ext cx="3819805" cy="2929354"/>
            <a:chOff x="4724400" y="1809750"/>
            <a:chExt cx="3819805" cy="2929354"/>
          </a:xfrm>
        </p:grpSpPr>
        <p:pic>
          <p:nvPicPr>
            <p:cNvPr id="9" name="Picture 2"/>
            <p:cNvPicPr>
              <a:picLocks noChangeAspect="1" noChangeArrowheads="1"/>
            </p:cNvPicPr>
            <p:nvPr/>
          </p:nvPicPr>
          <p:blipFill>
            <a:blip r:embed="rId5" cstate="print"/>
            <a:srcRect/>
            <a:stretch>
              <a:fillRect/>
            </a:stretch>
          </p:blipFill>
          <p:spPr bwMode="auto">
            <a:xfrm>
              <a:off x="4724400" y="1809750"/>
              <a:ext cx="3819805" cy="2590800"/>
            </a:xfrm>
            <a:prstGeom prst="rect">
              <a:avLst/>
            </a:prstGeom>
            <a:noFill/>
            <a:ln w="9525">
              <a:noFill/>
              <a:miter lim="800000"/>
              <a:headEnd/>
              <a:tailEnd/>
            </a:ln>
            <a:effectLst>
              <a:outerShdw blurRad="63500" sx="102000" sy="102000" algn="ctr" rotWithShape="0">
                <a:prstClr val="black">
                  <a:alpha val="40000"/>
                </a:prstClr>
              </a:outerShdw>
            </a:effectLst>
          </p:spPr>
        </p:pic>
        <p:sp>
          <p:nvSpPr>
            <p:cNvPr id="11" name="Rectangle 10"/>
            <p:cNvSpPr/>
            <p:nvPr/>
          </p:nvSpPr>
          <p:spPr>
            <a:xfrm>
              <a:off x="4724400" y="4400550"/>
              <a:ext cx="3809999" cy="338554"/>
            </a:xfrm>
            <a:prstGeom prst="rect">
              <a:avLst/>
            </a:prstGeom>
          </p:spPr>
          <p:txBody>
            <a:bodyPr wrap="square">
              <a:spAutoFit/>
            </a:bodyPr>
            <a:lstStyle/>
            <a:p>
              <a:pPr algn="ctr"/>
              <a:r>
                <a:rPr lang="en-US" sz="1600" b="1" i="1" dirty="0">
                  <a:latin typeface="Calibri" pitchFamily="34" charset="0"/>
                </a:rPr>
                <a:t>FPGA Program &amp; Snapshot Debug</a:t>
              </a:r>
              <a:endParaRPr lang="en-US" sz="1600" b="1" dirty="0">
                <a:latin typeface="Calibri" pitchFamily="34" charset="0"/>
              </a:endParaRPr>
            </a:p>
          </p:txBody>
        </p:sp>
      </p:grpSp>
      <p:sp>
        <p:nvSpPr>
          <p:cNvPr id="12" name="Rectangle 11"/>
          <p:cNvSpPr/>
          <p:nvPr/>
        </p:nvSpPr>
        <p:spPr>
          <a:xfrm>
            <a:off x="230319" y="908943"/>
            <a:ext cx="3208421" cy="3588675"/>
          </a:xfrm>
          <a:prstGeom prst="rect">
            <a:avLst/>
          </a:prstGeom>
        </p:spPr>
        <p:txBody>
          <a:bodyPr wrap="square">
            <a:spAutoFit/>
          </a:bodyPr>
          <a:lstStyle/>
          <a:p>
            <a:pPr marL="284163" indent="-284163" fontAlgn="base">
              <a:lnSpc>
                <a:spcPct val="110000"/>
              </a:lnSpc>
              <a:spcBef>
                <a:spcPct val="20000"/>
              </a:spcBef>
              <a:spcAft>
                <a:spcPct val="0"/>
              </a:spcAft>
              <a:buClr>
                <a:srgbClr val="313C85"/>
              </a:buClr>
              <a:buSzPct val="110000"/>
              <a:buFont typeface="Wingdings" pitchFamily="2" charset="2"/>
              <a:buNone/>
              <a:defRPr/>
            </a:pPr>
            <a:r>
              <a:rPr lang="en-US" b="1" kern="0" dirty="0">
                <a:solidFill>
                  <a:srgbClr val="000000"/>
                </a:solidFill>
                <a:latin typeface="Calibri" pitchFamily="34" charset="0"/>
              </a:rPr>
              <a:t>Complete FPGA Design Suite</a:t>
            </a:r>
            <a:endParaRPr lang="en-US" sz="2000" b="1" kern="0" dirty="0">
              <a:solidFill>
                <a:srgbClr val="000000"/>
              </a:solidFill>
              <a:latin typeface="Calibri" pitchFamily="34" charset="0"/>
            </a:endParaRPr>
          </a:p>
          <a:p>
            <a:pPr marL="284163" indent="-284163" fontAlgn="base">
              <a:lnSpc>
                <a:spcPct val="110000"/>
              </a:lnSpc>
              <a:spcBef>
                <a:spcPct val="20000"/>
              </a:spcBef>
              <a:spcAft>
                <a:spcPct val="0"/>
              </a:spcAft>
              <a:buClr>
                <a:srgbClr val="313C85"/>
              </a:buClr>
              <a:buSzPct val="110000"/>
              <a:buFont typeface="Wingdings" pitchFamily="2" charset="2"/>
              <a:buChar char="§"/>
              <a:defRPr/>
            </a:pPr>
            <a:r>
              <a:rPr lang="en-US" sz="1400" kern="0" dirty="0">
                <a:solidFill>
                  <a:srgbClr val="000000"/>
                </a:solidFill>
                <a:latin typeface="Calibri" pitchFamily="34" charset="0"/>
              </a:rPr>
              <a:t>Full Verilog, </a:t>
            </a:r>
            <a:r>
              <a:rPr lang="en-US" sz="1400" kern="0" dirty="0" err="1">
                <a:solidFill>
                  <a:srgbClr val="000000"/>
                </a:solidFill>
                <a:latin typeface="Calibri" pitchFamily="34" charset="0"/>
              </a:rPr>
              <a:t>SystemVerilog</a:t>
            </a:r>
            <a:r>
              <a:rPr lang="en-US" sz="1400" kern="0" dirty="0">
                <a:solidFill>
                  <a:srgbClr val="000000"/>
                </a:solidFill>
                <a:latin typeface="Calibri" pitchFamily="34" charset="0"/>
              </a:rPr>
              <a:t> and VHDL support</a:t>
            </a:r>
          </a:p>
          <a:p>
            <a:pPr marL="284163" indent="-284163" fontAlgn="base">
              <a:lnSpc>
                <a:spcPct val="110000"/>
              </a:lnSpc>
              <a:spcBef>
                <a:spcPct val="20000"/>
              </a:spcBef>
              <a:spcAft>
                <a:spcPct val="0"/>
              </a:spcAft>
              <a:buClr>
                <a:srgbClr val="313C85"/>
              </a:buClr>
              <a:buSzPct val="110000"/>
              <a:buFont typeface="Wingdings" pitchFamily="2" charset="2"/>
              <a:buChar char="§"/>
              <a:defRPr/>
            </a:pPr>
            <a:r>
              <a:rPr lang="en-US" sz="1400" b="1" kern="0" dirty="0">
                <a:solidFill>
                  <a:srgbClr val="000000"/>
                </a:solidFill>
                <a:latin typeface="Calibri" pitchFamily="34" charset="0"/>
              </a:rPr>
              <a:t>Full STA support</a:t>
            </a:r>
            <a:r>
              <a:rPr lang="en-US" sz="1400" kern="0" dirty="0">
                <a:solidFill>
                  <a:srgbClr val="000000"/>
                </a:solidFill>
                <a:latin typeface="Calibri" pitchFamily="34" charset="0"/>
              </a:rPr>
              <a:t>, with OCV </a:t>
            </a:r>
            <a:r>
              <a:rPr lang="en-US" sz="1400" kern="0" dirty="0" err="1">
                <a:solidFill>
                  <a:srgbClr val="000000"/>
                </a:solidFill>
                <a:latin typeface="Calibri" pitchFamily="34" charset="0"/>
              </a:rPr>
              <a:t>derating</a:t>
            </a:r>
            <a:r>
              <a:rPr lang="en-US" sz="1400" kern="0" dirty="0">
                <a:solidFill>
                  <a:srgbClr val="000000"/>
                </a:solidFill>
                <a:latin typeface="Calibri" pitchFamily="34" charset="0"/>
              </a:rPr>
              <a:t> &amp; multiple corners</a:t>
            </a:r>
          </a:p>
          <a:p>
            <a:pPr marL="741363" lvl="1" indent="-284163" fontAlgn="base">
              <a:lnSpc>
                <a:spcPct val="110000"/>
              </a:lnSpc>
              <a:spcBef>
                <a:spcPct val="20000"/>
              </a:spcBef>
              <a:spcAft>
                <a:spcPct val="0"/>
              </a:spcAft>
              <a:buClr>
                <a:srgbClr val="313C85"/>
              </a:buClr>
              <a:buSzPct val="110000"/>
              <a:buFont typeface="Wingdings" pitchFamily="2" charset="2"/>
              <a:buChar char="§"/>
              <a:defRPr/>
            </a:pPr>
            <a:r>
              <a:rPr lang="en-US" sz="1200" kern="0" dirty="0">
                <a:solidFill>
                  <a:srgbClr val="000000"/>
                </a:solidFill>
                <a:latin typeface="Calibri" pitchFamily="34" charset="0"/>
              </a:rPr>
              <a:t>Using industry-standard SDC files.</a:t>
            </a:r>
          </a:p>
          <a:p>
            <a:pPr marL="284163" indent="-284163" fontAlgn="base">
              <a:lnSpc>
                <a:spcPct val="110000"/>
              </a:lnSpc>
              <a:spcBef>
                <a:spcPct val="20000"/>
              </a:spcBef>
              <a:spcAft>
                <a:spcPct val="0"/>
              </a:spcAft>
              <a:buClr>
                <a:srgbClr val="313C85"/>
              </a:buClr>
              <a:buSzPct val="110000"/>
              <a:buFont typeface="Wingdings" pitchFamily="2" charset="2"/>
              <a:buChar char="§"/>
              <a:defRPr/>
            </a:pPr>
            <a:r>
              <a:rPr lang="en-US" sz="1400" kern="0" dirty="0">
                <a:solidFill>
                  <a:srgbClr val="000000"/>
                </a:solidFill>
                <a:latin typeface="Calibri" pitchFamily="34" charset="0"/>
              </a:rPr>
              <a:t>GUI and TCL scripting</a:t>
            </a:r>
          </a:p>
          <a:p>
            <a:pPr marL="284163" indent="-284163" fontAlgn="base">
              <a:lnSpc>
                <a:spcPct val="110000"/>
              </a:lnSpc>
              <a:spcBef>
                <a:spcPct val="20000"/>
              </a:spcBef>
              <a:spcAft>
                <a:spcPct val="0"/>
              </a:spcAft>
              <a:buClr>
                <a:srgbClr val="313C85"/>
              </a:buClr>
              <a:buSzPct val="110000"/>
              <a:buFont typeface="Wingdings" pitchFamily="2" charset="2"/>
              <a:buChar char="§"/>
              <a:defRPr/>
            </a:pPr>
            <a:r>
              <a:rPr lang="en-US" sz="1400" kern="0" dirty="0">
                <a:solidFill>
                  <a:srgbClr val="000000"/>
                </a:solidFill>
                <a:latin typeface="Calibri" pitchFamily="34" charset="0"/>
              </a:rPr>
              <a:t>Built-in Logic Analyzer</a:t>
            </a:r>
          </a:p>
          <a:p>
            <a:pPr marL="284163" indent="-284163" fontAlgn="base">
              <a:lnSpc>
                <a:spcPct val="110000"/>
              </a:lnSpc>
              <a:spcBef>
                <a:spcPct val="20000"/>
              </a:spcBef>
              <a:spcAft>
                <a:spcPct val="0"/>
              </a:spcAft>
              <a:buClr>
                <a:srgbClr val="313C85"/>
              </a:buClr>
              <a:buSzPct val="110000"/>
              <a:buFont typeface="Wingdings" pitchFamily="2" charset="2"/>
              <a:buChar char="§"/>
              <a:defRPr/>
            </a:pPr>
            <a:r>
              <a:rPr lang="en-US" sz="1400" kern="0" dirty="0">
                <a:solidFill>
                  <a:srgbClr val="000000"/>
                </a:solidFill>
                <a:latin typeface="Calibri" pitchFamily="34" charset="0"/>
              </a:rPr>
              <a:t>Full placement and </a:t>
            </a:r>
            <a:r>
              <a:rPr lang="en-US" sz="1400" kern="0" dirty="0" err="1">
                <a:solidFill>
                  <a:srgbClr val="000000"/>
                </a:solidFill>
                <a:latin typeface="Calibri" pitchFamily="34" charset="0"/>
              </a:rPr>
              <a:t>floorplanning</a:t>
            </a:r>
            <a:r>
              <a:rPr lang="en-US" sz="1400" kern="0" dirty="0">
                <a:solidFill>
                  <a:srgbClr val="000000"/>
                </a:solidFill>
                <a:latin typeface="Calibri" pitchFamily="34" charset="0"/>
              </a:rPr>
              <a:t> support.</a:t>
            </a:r>
          </a:p>
          <a:p>
            <a:pPr marL="284163" indent="-284163" fontAlgn="base">
              <a:lnSpc>
                <a:spcPct val="110000"/>
              </a:lnSpc>
              <a:spcBef>
                <a:spcPct val="20000"/>
              </a:spcBef>
              <a:spcAft>
                <a:spcPct val="0"/>
              </a:spcAft>
              <a:buClr>
                <a:srgbClr val="313C85"/>
              </a:buClr>
              <a:buSzPct val="110000"/>
              <a:buFont typeface="Wingdings" pitchFamily="2" charset="2"/>
              <a:buChar char="§"/>
              <a:defRPr/>
            </a:pPr>
            <a:r>
              <a:rPr lang="en-US" sz="1400" kern="0" dirty="0">
                <a:solidFill>
                  <a:srgbClr val="000000"/>
                </a:solidFill>
                <a:latin typeface="Calibri" pitchFamily="34" charset="0"/>
              </a:rPr>
              <a:t>Supports all current simulators</a:t>
            </a:r>
          </a:p>
          <a:p>
            <a:pPr marL="284163" indent="-284163" fontAlgn="base">
              <a:lnSpc>
                <a:spcPct val="110000"/>
              </a:lnSpc>
              <a:spcBef>
                <a:spcPct val="20000"/>
              </a:spcBef>
              <a:spcAft>
                <a:spcPct val="0"/>
              </a:spcAft>
              <a:buClr>
                <a:srgbClr val="313C85"/>
              </a:buClr>
              <a:buSzPct val="110000"/>
              <a:buFont typeface="Wingdings" pitchFamily="2" charset="2"/>
              <a:buChar char="§"/>
              <a:defRPr/>
            </a:pPr>
            <a:r>
              <a:rPr lang="en-US" sz="1400" kern="0" dirty="0">
                <a:solidFill>
                  <a:srgbClr val="000000"/>
                </a:solidFill>
                <a:latin typeface="Calibri" pitchFamily="34" charset="0"/>
              </a:rPr>
              <a:t>Protected/encrypted IP support</a:t>
            </a:r>
          </a:p>
          <a:p>
            <a:pPr marL="284163" indent="-284163" fontAlgn="base">
              <a:lnSpc>
                <a:spcPct val="110000"/>
              </a:lnSpc>
              <a:spcBef>
                <a:spcPct val="20000"/>
              </a:spcBef>
              <a:spcAft>
                <a:spcPct val="0"/>
              </a:spcAft>
              <a:buClr>
                <a:srgbClr val="313C85"/>
              </a:buClr>
              <a:buSzPct val="110000"/>
              <a:buFont typeface="Wingdings" pitchFamily="2" charset="2"/>
              <a:buChar char="§"/>
              <a:defRPr/>
            </a:pPr>
            <a:r>
              <a:rPr lang="en-US" sz="1400" kern="0" dirty="0">
                <a:solidFill>
                  <a:srgbClr val="000000"/>
                </a:solidFill>
                <a:latin typeface="Calibri" pitchFamily="34" charset="0"/>
              </a:rPr>
              <a:t>Partnerships with HLS providers </a:t>
            </a:r>
            <a:endParaRPr lang="en-US" kern="0" dirty="0">
              <a:solidFill>
                <a:srgbClr val="000000"/>
              </a:solidFill>
              <a:latin typeface="Calibri" pitchFamily="34" charset="0"/>
            </a:endParaRPr>
          </a:p>
        </p:txBody>
      </p:sp>
    </p:spTree>
    <p:extLst>
      <p:ext uri="{BB962C8B-B14F-4D97-AF65-F5344CB8AC3E}">
        <p14:creationId xmlns:p14="http://schemas.microsoft.com/office/powerpoint/2010/main" val="321819975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Timing Closure: Problem </a:t>
            </a:r>
            <a:r>
              <a:rPr lang="en-US" dirty="0" smtClean="0"/>
              <a:t>Statement</a:t>
            </a:r>
            <a:endParaRPr lang="en-US" dirty="0"/>
          </a:p>
        </p:txBody>
      </p:sp>
      <p:sp>
        <p:nvSpPr>
          <p:cNvPr id="3" name="Content Placeholder 2"/>
          <p:cNvSpPr>
            <a:spLocks noGrp="1"/>
          </p:cNvSpPr>
          <p:nvPr>
            <p:ph idx="1"/>
          </p:nvPr>
        </p:nvSpPr>
        <p:spPr>
          <a:xfrm>
            <a:off x="457200" y="1028700"/>
            <a:ext cx="5068019" cy="3634740"/>
          </a:xfrm>
        </p:spPr>
        <p:txBody>
          <a:bodyPr>
            <a:noAutofit/>
          </a:bodyPr>
          <a:lstStyle/>
          <a:p>
            <a:r>
              <a:rPr lang="en-US" sz="1350" dirty="0" err="1"/>
              <a:t>SoC</a:t>
            </a:r>
            <a:r>
              <a:rPr lang="en-US" sz="1350" dirty="0"/>
              <a:t> timing closure is generally a complex task — a task that is further complicated by </a:t>
            </a:r>
            <a:r>
              <a:rPr lang="en-US" sz="1350" dirty="0"/>
              <a:t>an </a:t>
            </a:r>
            <a:r>
              <a:rPr lang="en-US" sz="1350" dirty="0" err="1"/>
              <a:t>eFPGA</a:t>
            </a:r>
            <a:r>
              <a:rPr lang="en-US" sz="1350" dirty="0"/>
              <a:t> (embedded FPGA) IP </a:t>
            </a:r>
            <a:r>
              <a:rPr lang="en-US" sz="1350" dirty="0"/>
              <a:t>in the </a:t>
            </a:r>
            <a:r>
              <a:rPr lang="en-US" sz="1350" dirty="0" err="1"/>
              <a:t>SoC.</a:t>
            </a:r>
            <a:r>
              <a:rPr lang="en-US" sz="1350" dirty="0"/>
              <a:t> In this case there are no traditional I/O buffers at the interface of the </a:t>
            </a:r>
            <a:r>
              <a:rPr lang="en-US" sz="1350" dirty="0"/>
              <a:t>FPGA fabric </a:t>
            </a:r>
            <a:r>
              <a:rPr lang="en-US" sz="1350" dirty="0"/>
              <a:t>to the host ASIC that create a clear boundary from a timing perspective, nor does the end user control the logic connecting to the </a:t>
            </a:r>
            <a:r>
              <a:rPr lang="en-US" sz="1350" dirty="0" err="1"/>
              <a:t>eFPGA</a:t>
            </a:r>
            <a:r>
              <a:rPr lang="en-US" sz="1350" dirty="0"/>
              <a:t> instance as they would with a standalone FPGA mounted to a PCB. </a:t>
            </a:r>
            <a:endParaRPr lang="en-US" sz="1350" dirty="0"/>
          </a:p>
          <a:p>
            <a:r>
              <a:rPr lang="en-US" sz="1350" dirty="0"/>
              <a:t>With an </a:t>
            </a:r>
            <a:r>
              <a:rPr lang="en-US" sz="1350" dirty="0" err="1"/>
              <a:t>eFPGA</a:t>
            </a:r>
            <a:r>
              <a:rPr lang="en-US" sz="1350" dirty="0"/>
              <a:t>, the programmable block may be inserted anywhere inside an ASIC, meaning that the individual </a:t>
            </a:r>
            <a:r>
              <a:rPr lang="en-US" sz="1350" dirty="0" err="1"/>
              <a:t>eFPGA</a:t>
            </a:r>
            <a:r>
              <a:rPr lang="en-US" sz="1350" dirty="0"/>
              <a:t> ports may connect to other blocks within the ASIC, or to buffers connecting to external pins. Further complicating the process is the fact that the design host in the </a:t>
            </a:r>
            <a:r>
              <a:rPr lang="en-US" sz="1350" dirty="0" err="1"/>
              <a:t>eFPGA</a:t>
            </a:r>
            <a:r>
              <a:rPr lang="en-US" sz="1350" dirty="0"/>
              <a:t> can and will change over time, possibly years after the ASIC was designed</a:t>
            </a:r>
            <a:r>
              <a:rPr lang="en-US" sz="1350" dirty="0"/>
              <a:t>.</a:t>
            </a:r>
          </a:p>
          <a:p>
            <a:r>
              <a:rPr lang="en-US" sz="1350" dirty="0"/>
              <a:t>Rather than leaving it to design teams to develop a process, it is important to provide a clear and defined methodology for achieving timing </a:t>
            </a:r>
            <a:r>
              <a:rPr lang="en-US" sz="1350" dirty="0"/>
              <a:t>closure for the </a:t>
            </a:r>
            <a:r>
              <a:rPr lang="en-US" sz="1350" dirty="0" err="1"/>
              <a:t>eFPGA</a:t>
            </a:r>
            <a:r>
              <a:rPr lang="en-US" sz="1350" dirty="0"/>
              <a:t> inside the ASIC </a:t>
            </a:r>
            <a:r>
              <a:rPr lang="en-US" sz="1350" dirty="0"/>
              <a:t>as well as </a:t>
            </a:r>
            <a:r>
              <a:rPr lang="en-US" sz="1350" dirty="0"/>
              <a:t>extend support </a:t>
            </a:r>
            <a:r>
              <a:rPr lang="en-US" sz="1350" dirty="0"/>
              <a:t>for industry-standard timing analysis tools. </a:t>
            </a:r>
          </a:p>
          <a:p>
            <a:endParaRPr lang="en-US" sz="1350" dirty="0"/>
          </a:p>
        </p:txBody>
      </p:sp>
      <p:sp>
        <p:nvSpPr>
          <p:cNvPr id="4" name="Slide Number Placeholder 3"/>
          <p:cNvSpPr>
            <a:spLocks noGrp="1"/>
          </p:cNvSpPr>
          <p:nvPr>
            <p:ph type="sldNum" sz="quarter" idx="10"/>
          </p:nvPr>
        </p:nvSpPr>
        <p:spPr/>
        <p:txBody>
          <a:bodyPr/>
          <a:lstStyle/>
          <a:p>
            <a:fld id="{3FB7B0BF-4C2A-430B-B427-4B210A416506}" type="slidenum">
              <a:rPr lang="en-US" smtClean="0"/>
              <a:pPr/>
              <a:t>4</a:t>
            </a:fld>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7006" y="1028701"/>
            <a:ext cx="2285811" cy="2363528"/>
          </a:xfrm>
          <a:prstGeom prst="rect">
            <a:avLst/>
          </a:prstGeom>
        </p:spPr>
      </p:pic>
    </p:spTree>
    <p:extLst>
      <p:ext uri="{BB962C8B-B14F-4D97-AF65-F5344CB8AC3E}">
        <p14:creationId xmlns:p14="http://schemas.microsoft.com/office/powerpoint/2010/main" val="2412091388"/>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itle 5"/>
          <p:cNvSpPr>
            <a:spLocks noGrp="1"/>
          </p:cNvSpPr>
          <p:nvPr>
            <p:ph type="title"/>
          </p:nvPr>
        </p:nvSpPr>
        <p:spPr/>
        <p:txBody>
          <a:bodyPr/>
          <a:lstStyle/>
          <a:p>
            <a:r>
              <a:rPr lang="en-US"/>
              <a:t>Boundary Tile</a:t>
            </a:r>
            <a:endParaRPr lang="en-US" dirty="0"/>
          </a:p>
        </p:txBody>
      </p:sp>
      <p:sp>
        <p:nvSpPr>
          <p:cNvPr id="69635" name="Content Placeholder 6"/>
          <p:cNvSpPr>
            <a:spLocks noGrp="1"/>
          </p:cNvSpPr>
          <p:nvPr>
            <p:ph idx="1"/>
          </p:nvPr>
        </p:nvSpPr>
        <p:spPr>
          <a:xfrm>
            <a:off x="3002280" y="940741"/>
            <a:ext cx="6141720" cy="3634740"/>
          </a:xfrm>
        </p:spPr>
        <p:txBody>
          <a:bodyPr>
            <a:normAutofit/>
          </a:bodyPr>
          <a:lstStyle/>
          <a:p>
            <a:r>
              <a:rPr lang="en-US" sz="1400" dirty="0"/>
              <a:t>Boundary tile</a:t>
            </a:r>
          </a:p>
          <a:p>
            <a:pPr lvl="1"/>
            <a:r>
              <a:rPr lang="en-US" sz="1200" dirty="0"/>
              <a:t>The interface between the logic, DSP, or embedded memory tiles and the ASIC.</a:t>
            </a:r>
          </a:p>
          <a:p>
            <a:pPr lvl="1"/>
            <a:r>
              <a:rPr lang="en-US" sz="1200" dirty="0"/>
              <a:t>Includes clock selects, loopbacks, and </a:t>
            </a:r>
            <a:r>
              <a:rPr lang="en-US" sz="1200" dirty="0" err="1"/>
              <a:t>bypassable</a:t>
            </a:r>
            <a:r>
              <a:rPr lang="en-US" sz="1200" dirty="0"/>
              <a:t>  registers.</a:t>
            </a:r>
          </a:p>
        </p:txBody>
      </p:sp>
      <p:pic>
        <p:nvPicPr>
          <p:cNvPr id="1027" name="Picture 3"/>
          <p:cNvPicPr>
            <a:picLocks noChangeAspect="1" noChangeArrowheads="1"/>
          </p:cNvPicPr>
          <p:nvPr/>
        </p:nvPicPr>
        <p:blipFill>
          <a:blip r:embed="rId2" cstate="print"/>
          <a:srcRect/>
          <a:stretch>
            <a:fillRect/>
          </a:stretch>
        </p:blipFill>
        <p:spPr bwMode="auto">
          <a:xfrm>
            <a:off x="29310" y="1054497"/>
            <a:ext cx="2789078" cy="2601913"/>
          </a:xfrm>
          <a:prstGeom prst="rect">
            <a:avLst/>
          </a:prstGeom>
          <a:noFill/>
          <a:ln w="9525">
            <a:noFill/>
            <a:miter lim="800000"/>
            <a:headEnd/>
            <a:tailEnd/>
          </a:ln>
          <a:effectLst/>
        </p:spPr>
      </p:pic>
      <p:pic>
        <p:nvPicPr>
          <p:cNvPr id="1026" name="Picture 2"/>
          <p:cNvPicPr>
            <a:picLocks noChangeAspect="1" noChangeArrowheads="1"/>
          </p:cNvPicPr>
          <p:nvPr/>
        </p:nvPicPr>
        <p:blipFill>
          <a:blip r:embed="rId3" cstate="print"/>
          <a:srcRect/>
          <a:stretch>
            <a:fillRect/>
          </a:stretch>
        </p:blipFill>
        <p:spPr bwMode="auto">
          <a:xfrm>
            <a:off x="2794517" y="2126392"/>
            <a:ext cx="2412025" cy="2525558"/>
          </a:xfrm>
          <a:prstGeom prst="rect">
            <a:avLst/>
          </a:prstGeom>
          <a:noFill/>
          <a:ln w="9525">
            <a:noFill/>
            <a:miter lim="800000"/>
            <a:headEnd/>
            <a:tailEnd/>
          </a:ln>
          <a:effectLst/>
        </p:spPr>
      </p:pic>
      <p:cxnSp>
        <p:nvCxnSpPr>
          <p:cNvPr id="66" name="Straight Arrow Connector 65"/>
          <p:cNvCxnSpPr/>
          <p:nvPr/>
        </p:nvCxnSpPr>
        <p:spPr bwMode="auto">
          <a:xfrm>
            <a:off x="1062217" y="3179442"/>
            <a:ext cx="2116752" cy="1433039"/>
          </a:xfrm>
          <a:prstGeom prst="straightConnector1">
            <a:avLst/>
          </a:prstGeom>
          <a:ln w="6350"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 name="Freeform 1"/>
          <p:cNvSpPr/>
          <p:nvPr/>
        </p:nvSpPr>
        <p:spPr>
          <a:xfrm>
            <a:off x="3407437" y="3071347"/>
            <a:ext cx="2059944" cy="1027510"/>
          </a:xfrm>
          <a:custGeom>
            <a:avLst/>
            <a:gdLst>
              <a:gd name="connsiteX0" fmla="*/ 2055829 w 2055829"/>
              <a:gd name="connsiteY0" fmla="*/ 118817 h 1016360"/>
              <a:gd name="connsiteX1" fmla="*/ 1328998 w 2055829"/>
              <a:gd name="connsiteY1" fmla="*/ 95371 h 1016360"/>
              <a:gd name="connsiteX2" fmla="*/ 1200045 w 2055829"/>
              <a:gd name="connsiteY2" fmla="*/ 236048 h 1016360"/>
              <a:gd name="connsiteX3" fmla="*/ 1012475 w 2055829"/>
              <a:gd name="connsiteY3" fmla="*/ 230186 h 1016360"/>
              <a:gd name="connsiteX4" fmla="*/ 947998 w 2055829"/>
              <a:gd name="connsiteY4" fmla="*/ 171571 h 1016360"/>
              <a:gd name="connsiteX5" fmla="*/ 766291 w 2055829"/>
              <a:gd name="connsiteY5" fmla="*/ 183294 h 1016360"/>
              <a:gd name="connsiteX6" fmla="*/ 772152 w 2055829"/>
              <a:gd name="connsiteY6" fmla="*/ 13309 h 1016360"/>
              <a:gd name="connsiteX7" fmla="*/ 367706 w 2055829"/>
              <a:gd name="connsiteY7" fmla="*/ 25032 h 1016360"/>
              <a:gd name="connsiteX8" fmla="*/ 256337 w 2055829"/>
              <a:gd name="connsiteY8" fmla="*/ 136401 h 1016360"/>
              <a:gd name="connsiteX9" fmla="*/ 62906 w 2055829"/>
              <a:gd name="connsiteY9" fmla="*/ 130540 h 1016360"/>
              <a:gd name="connsiteX10" fmla="*/ 62906 w 2055829"/>
              <a:gd name="connsiteY10" fmla="*/ 195017 h 1016360"/>
              <a:gd name="connsiteX11" fmla="*/ 10152 w 2055829"/>
              <a:gd name="connsiteY11" fmla="*/ 189155 h 1016360"/>
              <a:gd name="connsiteX12" fmla="*/ 10152 w 2055829"/>
              <a:gd name="connsiteY12" fmla="*/ 957017 h 1016360"/>
              <a:gd name="connsiteX13" fmla="*/ 115660 w 2055829"/>
              <a:gd name="connsiteY13" fmla="*/ 962878 h 1016360"/>
              <a:gd name="connsiteX14" fmla="*/ 197721 w 2055829"/>
              <a:gd name="connsiteY14" fmla="*/ 998048 h 1016360"/>
              <a:gd name="connsiteX15" fmla="*/ 736983 w 2055829"/>
              <a:gd name="connsiteY15" fmla="*/ 998048 h 1016360"/>
              <a:gd name="connsiteX16" fmla="*/ 731121 w 2055829"/>
              <a:gd name="connsiteY16" fmla="*/ 769448 h 1016360"/>
              <a:gd name="connsiteX17" fmla="*/ 1252798 w 2055829"/>
              <a:gd name="connsiteY17" fmla="*/ 763586 h 1016360"/>
              <a:gd name="connsiteX18" fmla="*/ 1317275 w 2055829"/>
              <a:gd name="connsiteY18" fmla="*/ 921848 h 1016360"/>
              <a:gd name="connsiteX19" fmla="*/ 2014798 w 2055829"/>
              <a:gd name="connsiteY19" fmla="*/ 921848 h 1016360"/>
              <a:gd name="connsiteX0" fmla="*/ 2055829 w 2055829"/>
              <a:gd name="connsiteY0" fmla="*/ 118817 h 1016360"/>
              <a:gd name="connsiteX1" fmla="*/ 1328998 w 2055829"/>
              <a:gd name="connsiteY1" fmla="*/ 95371 h 1016360"/>
              <a:gd name="connsiteX2" fmla="*/ 1200045 w 2055829"/>
              <a:gd name="connsiteY2" fmla="*/ 236048 h 1016360"/>
              <a:gd name="connsiteX3" fmla="*/ 1012475 w 2055829"/>
              <a:gd name="connsiteY3" fmla="*/ 230186 h 1016360"/>
              <a:gd name="connsiteX4" fmla="*/ 947998 w 2055829"/>
              <a:gd name="connsiteY4" fmla="*/ 171571 h 1016360"/>
              <a:gd name="connsiteX5" fmla="*/ 766291 w 2055829"/>
              <a:gd name="connsiteY5" fmla="*/ 183294 h 1016360"/>
              <a:gd name="connsiteX6" fmla="*/ 772152 w 2055829"/>
              <a:gd name="connsiteY6" fmla="*/ 13309 h 1016360"/>
              <a:gd name="connsiteX7" fmla="*/ 367706 w 2055829"/>
              <a:gd name="connsiteY7" fmla="*/ 25032 h 1016360"/>
              <a:gd name="connsiteX8" fmla="*/ 256337 w 2055829"/>
              <a:gd name="connsiteY8" fmla="*/ 136401 h 1016360"/>
              <a:gd name="connsiteX9" fmla="*/ 120056 w 2055829"/>
              <a:gd name="connsiteY9" fmla="*/ 128159 h 1016360"/>
              <a:gd name="connsiteX10" fmla="*/ 62906 w 2055829"/>
              <a:gd name="connsiteY10" fmla="*/ 195017 h 1016360"/>
              <a:gd name="connsiteX11" fmla="*/ 10152 w 2055829"/>
              <a:gd name="connsiteY11" fmla="*/ 189155 h 1016360"/>
              <a:gd name="connsiteX12" fmla="*/ 10152 w 2055829"/>
              <a:gd name="connsiteY12" fmla="*/ 957017 h 1016360"/>
              <a:gd name="connsiteX13" fmla="*/ 115660 w 2055829"/>
              <a:gd name="connsiteY13" fmla="*/ 962878 h 1016360"/>
              <a:gd name="connsiteX14" fmla="*/ 197721 w 2055829"/>
              <a:gd name="connsiteY14" fmla="*/ 998048 h 1016360"/>
              <a:gd name="connsiteX15" fmla="*/ 736983 w 2055829"/>
              <a:gd name="connsiteY15" fmla="*/ 998048 h 1016360"/>
              <a:gd name="connsiteX16" fmla="*/ 731121 w 2055829"/>
              <a:gd name="connsiteY16" fmla="*/ 769448 h 1016360"/>
              <a:gd name="connsiteX17" fmla="*/ 1252798 w 2055829"/>
              <a:gd name="connsiteY17" fmla="*/ 763586 h 1016360"/>
              <a:gd name="connsiteX18" fmla="*/ 1317275 w 2055829"/>
              <a:gd name="connsiteY18" fmla="*/ 921848 h 1016360"/>
              <a:gd name="connsiteX19" fmla="*/ 2014798 w 2055829"/>
              <a:gd name="connsiteY19" fmla="*/ 921848 h 1016360"/>
              <a:gd name="connsiteX0" fmla="*/ 2059141 w 2059141"/>
              <a:gd name="connsiteY0" fmla="*/ 118817 h 1016360"/>
              <a:gd name="connsiteX1" fmla="*/ 1332310 w 2059141"/>
              <a:gd name="connsiteY1" fmla="*/ 95371 h 1016360"/>
              <a:gd name="connsiteX2" fmla="*/ 1203357 w 2059141"/>
              <a:gd name="connsiteY2" fmla="*/ 236048 h 1016360"/>
              <a:gd name="connsiteX3" fmla="*/ 1015787 w 2059141"/>
              <a:gd name="connsiteY3" fmla="*/ 230186 h 1016360"/>
              <a:gd name="connsiteX4" fmla="*/ 951310 w 2059141"/>
              <a:gd name="connsiteY4" fmla="*/ 171571 h 1016360"/>
              <a:gd name="connsiteX5" fmla="*/ 769603 w 2059141"/>
              <a:gd name="connsiteY5" fmla="*/ 183294 h 1016360"/>
              <a:gd name="connsiteX6" fmla="*/ 775464 w 2059141"/>
              <a:gd name="connsiteY6" fmla="*/ 13309 h 1016360"/>
              <a:gd name="connsiteX7" fmla="*/ 371018 w 2059141"/>
              <a:gd name="connsiteY7" fmla="*/ 25032 h 1016360"/>
              <a:gd name="connsiteX8" fmla="*/ 259649 w 2059141"/>
              <a:gd name="connsiteY8" fmla="*/ 136401 h 1016360"/>
              <a:gd name="connsiteX9" fmla="*/ 123368 w 2059141"/>
              <a:gd name="connsiteY9" fmla="*/ 128159 h 1016360"/>
              <a:gd name="connsiteX10" fmla="*/ 13464 w 2059141"/>
              <a:gd name="connsiteY10" fmla="*/ 189155 h 1016360"/>
              <a:gd name="connsiteX11" fmla="*/ 13464 w 2059141"/>
              <a:gd name="connsiteY11" fmla="*/ 957017 h 1016360"/>
              <a:gd name="connsiteX12" fmla="*/ 118972 w 2059141"/>
              <a:gd name="connsiteY12" fmla="*/ 962878 h 1016360"/>
              <a:gd name="connsiteX13" fmla="*/ 201033 w 2059141"/>
              <a:gd name="connsiteY13" fmla="*/ 998048 h 1016360"/>
              <a:gd name="connsiteX14" fmla="*/ 740295 w 2059141"/>
              <a:gd name="connsiteY14" fmla="*/ 998048 h 1016360"/>
              <a:gd name="connsiteX15" fmla="*/ 734433 w 2059141"/>
              <a:gd name="connsiteY15" fmla="*/ 769448 h 1016360"/>
              <a:gd name="connsiteX16" fmla="*/ 1256110 w 2059141"/>
              <a:gd name="connsiteY16" fmla="*/ 763586 h 1016360"/>
              <a:gd name="connsiteX17" fmla="*/ 1320587 w 2059141"/>
              <a:gd name="connsiteY17" fmla="*/ 921848 h 1016360"/>
              <a:gd name="connsiteX18" fmla="*/ 2018110 w 2059141"/>
              <a:gd name="connsiteY18" fmla="*/ 921848 h 1016360"/>
              <a:gd name="connsiteX0" fmla="*/ 2053872 w 2053872"/>
              <a:gd name="connsiteY0" fmla="*/ 118817 h 1016360"/>
              <a:gd name="connsiteX1" fmla="*/ 1327041 w 2053872"/>
              <a:gd name="connsiteY1" fmla="*/ 95371 h 1016360"/>
              <a:gd name="connsiteX2" fmla="*/ 1198088 w 2053872"/>
              <a:gd name="connsiteY2" fmla="*/ 236048 h 1016360"/>
              <a:gd name="connsiteX3" fmla="*/ 1010518 w 2053872"/>
              <a:gd name="connsiteY3" fmla="*/ 230186 h 1016360"/>
              <a:gd name="connsiteX4" fmla="*/ 946041 w 2053872"/>
              <a:gd name="connsiteY4" fmla="*/ 171571 h 1016360"/>
              <a:gd name="connsiteX5" fmla="*/ 764334 w 2053872"/>
              <a:gd name="connsiteY5" fmla="*/ 183294 h 1016360"/>
              <a:gd name="connsiteX6" fmla="*/ 770195 w 2053872"/>
              <a:gd name="connsiteY6" fmla="*/ 13309 h 1016360"/>
              <a:gd name="connsiteX7" fmla="*/ 365749 w 2053872"/>
              <a:gd name="connsiteY7" fmla="*/ 25032 h 1016360"/>
              <a:gd name="connsiteX8" fmla="*/ 254380 w 2053872"/>
              <a:gd name="connsiteY8" fmla="*/ 136401 h 1016360"/>
              <a:gd name="connsiteX9" fmla="*/ 118099 w 2053872"/>
              <a:gd name="connsiteY9" fmla="*/ 128159 h 1016360"/>
              <a:gd name="connsiteX10" fmla="*/ 8195 w 2053872"/>
              <a:gd name="connsiteY10" fmla="*/ 189155 h 1016360"/>
              <a:gd name="connsiteX11" fmla="*/ 8195 w 2053872"/>
              <a:gd name="connsiteY11" fmla="*/ 957017 h 1016360"/>
              <a:gd name="connsiteX12" fmla="*/ 113703 w 2053872"/>
              <a:gd name="connsiteY12" fmla="*/ 962878 h 1016360"/>
              <a:gd name="connsiteX13" fmla="*/ 195764 w 2053872"/>
              <a:gd name="connsiteY13" fmla="*/ 998048 h 1016360"/>
              <a:gd name="connsiteX14" fmla="*/ 735026 w 2053872"/>
              <a:gd name="connsiteY14" fmla="*/ 998048 h 1016360"/>
              <a:gd name="connsiteX15" fmla="*/ 729164 w 2053872"/>
              <a:gd name="connsiteY15" fmla="*/ 769448 h 1016360"/>
              <a:gd name="connsiteX16" fmla="*/ 1250841 w 2053872"/>
              <a:gd name="connsiteY16" fmla="*/ 763586 h 1016360"/>
              <a:gd name="connsiteX17" fmla="*/ 1315318 w 2053872"/>
              <a:gd name="connsiteY17" fmla="*/ 921848 h 1016360"/>
              <a:gd name="connsiteX18" fmla="*/ 2012841 w 2053872"/>
              <a:gd name="connsiteY18" fmla="*/ 921848 h 1016360"/>
              <a:gd name="connsiteX0" fmla="*/ 2059944 w 2059944"/>
              <a:gd name="connsiteY0" fmla="*/ 118817 h 1027744"/>
              <a:gd name="connsiteX1" fmla="*/ 1333113 w 2059944"/>
              <a:gd name="connsiteY1" fmla="*/ 95371 h 1027744"/>
              <a:gd name="connsiteX2" fmla="*/ 1204160 w 2059944"/>
              <a:gd name="connsiteY2" fmla="*/ 236048 h 1027744"/>
              <a:gd name="connsiteX3" fmla="*/ 1016590 w 2059944"/>
              <a:gd name="connsiteY3" fmla="*/ 230186 h 1027744"/>
              <a:gd name="connsiteX4" fmla="*/ 952113 w 2059944"/>
              <a:gd name="connsiteY4" fmla="*/ 171571 h 1027744"/>
              <a:gd name="connsiteX5" fmla="*/ 770406 w 2059944"/>
              <a:gd name="connsiteY5" fmla="*/ 183294 h 1027744"/>
              <a:gd name="connsiteX6" fmla="*/ 776267 w 2059944"/>
              <a:gd name="connsiteY6" fmla="*/ 13309 h 1027744"/>
              <a:gd name="connsiteX7" fmla="*/ 371821 w 2059944"/>
              <a:gd name="connsiteY7" fmla="*/ 25032 h 1027744"/>
              <a:gd name="connsiteX8" fmla="*/ 260452 w 2059944"/>
              <a:gd name="connsiteY8" fmla="*/ 136401 h 1027744"/>
              <a:gd name="connsiteX9" fmla="*/ 124171 w 2059944"/>
              <a:gd name="connsiteY9" fmla="*/ 128159 h 1027744"/>
              <a:gd name="connsiteX10" fmla="*/ 14267 w 2059944"/>
              <a:gd name="connsiteY10" fmla="*/ 189155 h 1027744"/>
              <a:gd name="connsiteX11" fmla="*/ 14267 w 2059944"/>
              <a:gd name="connsiteY11" fmla="*/ 957017 h 1027744"/>
              <a:gd name="connsiteX12" fmla="*/ 201836 w 2059944"/>
              <a:gd name="connsiteY12" fmla="*/ 998048 h 1027744"/>
              <a:gd name="connsiteX13" fmla="*/ 741098 w 2059944"/>
              <a:gd name="connsiteY13" fmla="*/ 998048 h 1027744"/>
              <a:gd name="connsiteX14" fmla="*/ 735236 w 2059944"/>
              <a:gd name="connsiteY14" fmla="*/ 769448 h 1027744"/>
              <a:gd name="connsiteX15" fmla="*/ 1256913 w 2059944"/>
              <a:gd name="connsiteY15" fmla="*/ 763586 h 1027744"/>
              <a:gd name="connsiteX16" fmla="*/ 1321390 w 2059944"/>
              <a:gd name="connsiteY16" fmla="*/ 921848 h 1027744"/>
              <a:gd name="connsiteX17" fmla="*/ 2018913 w 2059944"/>
              <a:gd name="connsiteY17" fmla="*/ 921848 h 1027744"/>
              <a:gd name="connsiteX0" fmla="*/ 2059944 w 2059944"/>
              <a:gd name="connsiteY0" fmla="*/ 118817 h 1027510"/>
              <a:gd name="connsiteX1" fmla="*/ 1333113 w 2059944"/>
              <a:gd name="connsiteY1" fmla="*/ 95371 h 1027510"/>
              <a:gd name="connsiteX2" fmla="*/ 1204160 w 2059944"/>
              <a:gd name="connsiteY2" fmla="*/ 236048 h 1027510"/>
              <a:gd name="connsiteX3" fmla="*/ 1016590 w 2059944"/>
              <a:gd name="connsiteY3" fmla="*/ 230186 h 1027510"/>
              <a:gd name="connsiteX4" fmla="*/ 952113 w 2059944"/>
              <a:gd name="connsiteY4" fmla="*/ 171571 h 1027510"/>
              <a:gd name="connsiteX5" fmla="*/ 770406 w 2059944"/>
              <a:gd name="connsiteY5" fmla="*/ 183294 h 1027510"/>
              <a:gd name="connsiteX6" fmla="*/ 776267 w 2059944"/>
              <a:gd name="connsiteY6" fmla="*/ 13309 h 1027510"/>
              <a:gd name="connsiteX7" fmla="*/ 371821 w 2059944"/>
              <a:gd name="connsiteY7" fmla="*/ 25032 h 1027510"/>
              <a:gd name="connsiteX8" fmla="*/ 260452 w 2059944"/>
              <a:gd name="connsiteY8" fmla="*/ 136401 h 1027510"/>
              <a:gd name="connsiteX9" fmla="*/ 124171 w 2059944"/>
              <a:gd name="connsiteY9" fmla="*/ 128159 h 1027510"/>
              <a:gd name="connsiteX10" fmla="*/ 14267 w 2059944"/>
              <a:gd name="connsiteY10" fmla="*/ 189155 h 1027510"/>
              <a:gd name="connsiteX11" fmla="*/ 14267 w 2059944"/>
              <a:gd name="connsiteY11" fmla="*/ 957017 h 1027510"/>
              <a:gd name="connsiteX12" fmla="*/ 201836 w 2059944"/>
              <a:gd name="connsiteY12" fmla="*/ 998048 h 1027510"/>
              <a:gd name="connsiteX13" fmla="*/ 622035 w 2059944"/>
              <a:gd name="connsiteY13" fmla="*/ 1002810 h 1027510"/>
              <a:gd name="connsiteX14" fmla="*/ 735236 w 2059944"/>
              <a:gd name="connsiteY14" fmla="*/ 769448 h 1027510"/>
              <a:gd name="connsiteX15" fmla="*/ 1256913 w 2059944"/>
              <a:gd name="connsiteY15" fmla="*/ 763586 h 1027510"/>
              <a:gd name="connsiteX16" fmla="*/ 1321390 w 2059944"/>
              <a:gd name="connsiteY16" fmla="*/ 921848 h 1027510"/>
              <a:gd name="connsiteX17" fmla="*/ 2018913 w 2059944"/>
              <a:gd name="connsiteY17" fmla="*/ 921848 h 1027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59944" h="1027510">
                <a:moveTo>
                  <a:pt x="2059944" y="118817"/>
                </a:moveTo>
                <a:cubicBezTo>
                  <a:pt x="1767844" y="97324"/>
                  <a:pt x="1475744" y="75832"/>
                  <a:pt x="1333113" y="95371"/>
                </a:cubicBezTo>
                <a:cubicBezTo>
                  <a:pt x="1190482" y="114909"/>
                  <a:pt x="1256914" y="213579"/>
                  <a:pt x="1204160" y="236048"/>
                </a:cubicBezTo>
                <a:cubicBezTo>
                  <a:pt x="1151406" y="258517"/>
                  <a:pt x="1058598" y="240932"/>
                  <a:pt x="1016590" y="230186"/>
                </a:cubicBezTo>
                <a:cubicBezTo>
                  <a:pt x="974582" y="219440"/>
                  <a:pt x="993144" y="179386"/>
                  <a:pt x="952113" y="171571"/>
                </a:cubicBezTo>
                <a:cubicBezTo>
                  <a:pt x="911082" y="163756"/>
                  <a:pt x="799714" y="209671"/>
                  <a:pt x="770406" y="183294"/>
                </a:cubicBezTo>
                <a:cubicBezTo>
                  <a:pt x="741098" y="156917"/>
                  <a:pt x="842698" y="39686"/>
                  <a:pt x="776267" y="13309"/>
                </a:cubicBezTo>
                <a:cubicBezTo>
                  <a:pt x="709836" y="-13068"/>
                  <a:pt x="457790" y="4517"/>
                  <a:pt x="371821" y="25032"/>
                </a:cubicBezTo>
                <a:cubicBezTo>
                  <a:pt x="285852" y="45547"/>
                  <a:pt x="301727" y="119213"/>
                  <a:pt x="260452" y="136401"/>
                </a:cubicBezTo>
                <a:cubicBezTo>
                  <a:pt x="219177" y="153589"/>
                  <a:pt x="165202" y="119367"/>
                  <a:pt x="124171" y="128159"/>
                </a:cubicBezTo>
                <a:cubicBezTo>
                  <a:pt x="83140" y="136951"/>
                  <a:pt x="15915" y="134356"/>
                  <a:pt x="14267" y="189155"/>
                </a:cubicBezTo>
                <a:cubicBezTo>
                  <a:pt x="12619" y="243954"/>
                  <a:pt x="-16994" y="822202"/>
                  <a:pt x="14267" y="957017"/>
                </a:cubicBezTo>
                <a:cubicBezTo>
                  <a:pt x="45528" y="1091832"/>
                  <a:pt x="100541" y="990416"/>
                  <a:pt x="201836" y="998048"/>
                </a:cubicBezTo>
                <a:cubicBezTo>
                  <a:pt x="303131" y="1005680"/>
                  <a:pt x="533135" y="1040910"/>
                  <a:pt x="622035" y="1002810"/>
                </a:cubicBezTo>
                <a:cubicBezTo>
                  <a:pt x="710935" y="964710"/>
                  <a:pt x="629423" y="809319"/>
                  <a:pt x="735236" y="769448"/>
                </a:cubicBezTo>
                <a:cubicBezTo>
                  <a:pt x="841049" y="729577"/>
                  <a:pt x="1159221" y="738186"/>
                  <a:pt x="1256913" y="763586"/>
                </a:cubicBezTo>
                <a:cubicBezTo>
                  <a:pt x="1354605" y="788986"/>
                  <a:pt x="1194390" y="895471"/>
                  <a:pt x="1321390" y="921848"/>
                </a:cubicBezTo>
                <a:cubicBezTo>
                  <a:pt x="1448390" y="948225"/>
                  <a:pt x="1733651" y="935036"/>
                  <a:pt x="2018913" y="921848"/>
                </a:cubicBezTo>
              </a:path>
            </a:pathLst>
          </a:custGeom>
          <a:ln>
            <a:solidFill>
              <a:schemeClr val="accent3">
                <a:lumMod val="75000"/>
              </a:schemeClr>
            </a:solidFill>
            <a:headEnd type="none" w="med" len="med"/>
            <a:tailEnd type="triangle" w="med" len="med"/>
          </a:ln>
          <a:effectLst>
            <a:glow rad="25400">
              <a:schemeClr val="accent1">
                <a:lumMod val="60000"/>
                <a:lumOff val="40000"/>
                <a:alpha val="40000"/>
              </a:schemeClr>
            </a:glow>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3" name="TextBox 2"/>
          <p:cNvSpPr txBox="1"/>
          <p:nvPr/>
        </p:nvSpPr>
        <p:spPr>
          <a:xfrm>
            <a:off x="5467381" y="3049673"/>
            <a:ext cx="2227385" cy="261610"/>
          </a:xfrm>
          <a:prstGeom prst="rect">
            <a:avLst/>
          </a:prstGeom>
          <a:noFill/>
        </p:spPr>
        <p:txBody>
          <a:bodyPr wrap="square" rtlCol="0">
            <a:spAutoFit/>
          </a:bodyPr>
          <a:lstStyle/>
          <a:p>
            <a:r>
              <a:rPr lang="en-US" sz="1050" dirty="0">
                <a:solidFill>
                  <a:schemeClr val="accent5">
                    <a:lumMod val="50000"/>
                  </a:schemeClr>
                </a:solidFill>
              </a:rPr>
              <a:t>Example Loopback Path</a:t>
            </a:r>
          </a:p>
        </p:txBody>
      </p:sp>
      <p:sp>
        <p:nvSpPr>
          <p:cNvPr id="4" name="Rounded Rectangle 3"/>
          <p:cNvSpPr/>
          <p:nvPr/>
        </p:nvSpPr>
        <p:spPr>
          <a:xfrm>
            <a:off x="3827597" y="3159064"/>
            <a:ext cx="281354" cy="322385"/>
          </a:xfrm>
          <a:prstGeom prst="roundRect">
            <a:avLst/>
          </a:prstGeom>
          <a:noFill/>
          <a:ln w="19050" cap="flat" cmpd="sng" algn="ctr">
            <a:solidFill>
              <a:schemeClr val="accent1">
                <a:lumMod val="50000"/>
              </a:schemeClr>
            </a:solidFill>
            <a:prstDash val="solid"/>
            <a:round/>
            <a:headEnd type="none" w="med" len="med"/>
            <a:tailEnd type="none" w="med" len="med"/>
          </a:ln>
          <a:effectLst>
            <a:glow rad="25400">
              <a:schemeClr val="accent1">
                <a:lumMod val="60000"/>
                <a:lumOff val="40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US" sz="1400" dirty="0"/>
          </a:p>
        </p:txBody>
      </p:sp>
      <p:sp>
        <p:nvSpPr>
          <p:cNvPr id="10" name="TextBox 9"/>
          <p:cNvSpPr txBox="1"/>
          <p:nvPr/>
        </p:nvSpPr>
        <p:spPr>
          <a:xfrm>
            <a:off x="5467381" y="3456907"/>
            <a:ext cx="2227385" cy="261610"/>
          </a:xfrm>
          <a:prstGeom prst="rect">
            <a:avLst/>
          </a:prstGeom>
          <a:noFill/>
        </p:spPr>
        <p:txBody>
          <a:bodyPr wrap="square" rtlCol="0">
            <a:spAutoFit/>
          </a:bodyPr>
          <a:lstStyle/>
          <a:p>
            <a:r>
              <a:rPr lang="en-US" sz="1050" dirty="0" err="1">
                <a:solidFill>
                  <a:schemeClr val="accent5">
                    <a:lumMod val="50000"/>
                  </a:schemeClr>
                </a:solidFill>
              </a:rPr>
              <a:t>Bypassable</a:t>
            </a:r>
            <a:r>
              <a:rPr lang="en-US" sz="1050" dirty="0">
                <a:solidFill>
                  <a:schemeClr val="accent5">
                    <a:lumMod val="50000"/>
                  </a:schemeClr>
                </a:solidFill>
              </a:rPr>
              <a:t> Register</a:t>
            </a:r>
          </a:p>
        </p:txBody>
      </p:sp>
      <p:sp>
        <p:nvSpPr>
          <p:cNvPr id="5" name="Freeform 4"/>
          <p:cNvSpPr/>
          <p:nvPr/>
        </p:nvSpPr>
        <p:spPr>
          <a:xfrm>
            <a:off x="4083521" y="3481449"/>
            <a:ext cx="1383859" cy="132345"/>
          </a:xfrm>
          <a:custGeom>
            <a:avLst/>
            <a:gdLst>
              <a:gd name="connsiteX0" fmla="*/ 0 w 1019908"/>
              <a:gd name="connsiteY0" fmla="*/ 0 h 190960"/>
              <a:gd name="connsiteX1" fmla="*/ 246185 w 1019908"/>
              <a:gd name="connsiteY1" fmla="*/ 175846 h 190960"/>
              <a:gd name="connsiteX2" fmla="*/ 1019908 w 1019908"/>
              <a:gd name="connsiteY2" fmla="*/ 169984 h 190960"/>
            </a:gdLst>
            <a:ahLst/>
            <a:cxnLst>
              <a:cxn ang="0">
                <a:pos x="connsiteX0" y="connsiteY0"/>
              </a:cxn>
              <a:cxn ang="0">
                <a:pos x="connsiteX1" y="connsiteY1"/>
              </a:cxn>
              <a:cxn ang="0">
                <a:pos x="connsiteX2" y="connsiteY2"/>
              </a:cxn>
            </a:cxnLst>
            <a:rect l="l" t="t" r="r" b="b"/>
            <a:pathLst>
              <a:path w="1019908" h="190960">
                <a:moveTo>
                  <a:pt x="0" y="0"/>
                </a:moveTo>
                <a:cubicBezTo>
                  <a:pt x="38100" y="73757"/>
                  <a:pt x="76200" y="147515"/>
                  <a:pt x="246185" y="175846"/>
                </a:cubicBezTo>
                <a:cubicBezTo>
                  <a:pt x="416170" y="204177"/>
                  <a:pt x="718039" y="187080"/>
                  <a:pt x="1019908" y="169984"/>
                </a:cubicBezTo>
              </a:path>
            </a:pathLst>
          </a:custGeom>
          <a:ln>
            <a:solidFill>
              <a:schemeClr val="accent1">
                <a:lumMod val="50000"/>
              </a:schemeClr>
            </a:solidFill>
            <a:headEnd type="none" w="med" len="med"/>
            <a:tailEnd type="triangle" w="med" len="med"/>
          </a:ln>
          <a:effectLst>
            <a:glow rad="25400">
              <a:schemeClr val="accent1">
                <a:lumMod val="60000"/>
                <a:lumOff val="40000"/>
                <a:alpha val="40000"/>
              </a:schemeClr>
            </a:glow>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solidFill>
                <a:schemeClr val="tx1"/>
              </a:solidFill>
            </a:endParaRPr>
          </a:p>
        </p:txBody>
      </p:sp>
      <p:sp>
        <p:nvSpPr>
          <p:cNvPr id="12" name="Rounded Rectangle 11"/>
          <p:cNvSpPr/>
          <p:nvPr/>
        </p:nvSpPr>
        <p:spPr>
          <a:xfrm>
            <a:off x="4083521" y="4053018"/>
            <a:ext cx="195982" cy="229773"/>
          </a:xfrm>
          <a:prstGeom prst="roundRect">
            <a:avLst/>
          </a:prstGeom>
          <a:noFill/>
          <a:ln w="19050" cap="flat" cmpd="sng" algn="ctr">
            <a:solidFill>
              <a:srgbClr val="FF6600"/>
            </a:solidFill>
            <a:prstDash val="solid"/>
            <a:round/>
            <a:headEnd type="none" w="med" len="med"/>
            <a:tailEnd type="none" w="med" len="med"/>
          </a:ln>
          <a:effectLst>
            <a:glow rad="25400">
              <a:schemeClr val="accent1">
                <a:lumMod val="60000"/>
                <a:lumOff val="40000"/>
                <a:alpha val="40000"/>
              </a:schemeClr>
            </a:glow>
          </a:effectLst>
        </p:spPr>
        <p:style>
          <a:lnRef idx="0">
            <a:scrgbClr r="0" g="0" b="0"/>
          </a:lnRef>
          <a:fillRef idx="0">
            <a:scrgbClr r="0" g="0" b="0"/>
          </a:fillRef>
          <a:effectRef idx="0">
            <a:scrgbClr r="0" g="0" b="0"/>
          </a:effectRef>
          <a:fontRef idx="minor">
            <a:schemeClr val="accent2"/>
          </a:fontRef>
        </p:style>
        <p:txBody>
          <a:bodyPr rtlCol="0" anchor="ctr"/>
          <a:lstStyle/>
          <a:p>
            <a:pPr algn="ctr"/>
            <a:endParaRPr lang="en-US" sz="1400" dirty="0"/>
          </a:p>
        </p:txBody>
      </p:sp>
      <p:sp>
        <p:nvSpPr>
          <p:cNvPr id="13" name="Freeform 12"/>
          <p:cNvSpPr/>
          <p:nvPr/>
        </p:nvSpPr>
        <p:spPr>
          <a:xfrm>
            <a:off x="4258072" y="4283890"/>
            <a:ext cx="1209308" cy="132345"/>
          </a:xfrm>
          <a:custGeom>
            <a:avLst/>
            <a:gdLst>
              <a:gd name="connsiteX0" fmla="*/ 0 w 1019908"/>
              <a:gd name="connsiteY0" fmla="*/ 0 h 190960"/>
              <a:gd name="connsiteX1" fmla="*/ 246185 w 1019908"/>
              <a:gd name="connsiteY1" fmla="*/ 175846 h 190960"/>
              <a:gd name="connsiteX2" fmla="*/ 1019908 w 1019908"/>
              <a:gd name="connsiteY2" fmla="*/ 169984 h 190960"/>
            </a:gdLst>
            <a:ahLst/>
            <a:cxnLst>
              <a:cxn ang="0">
                <a:pos x="connsiteX0" y="connsiteY0"/>
              </a:cxn>
              <a:cxn ang="0">
                <a:pos x="connsiteX1" y="connsiteY1"/>
              </a:cxn>
              <a:cxn ang="0">
                <a:pos x="connsiteX2" y="connsiteY2"/>
              </a:cxn>
            </a:cxnLst>
            <a:rect l="l" t="t" r="r" b="b"/>
            <a:pathLst>
              <a:path w="1019908" h="190960">
                <a:moveTo>
                  <a:pt x="0" y="0"/>
                </a:moveTo>
                <a:cubicBezTo>
                  <a:pt x="38100" y="73757"/>
                  <a:pt x="76200" y="147515"/>
                  <a:pt x="246185" y="175846"/>
                </a:cubicBezTo>
                <a:cubicBezTo>
                  <a:pt x="416170" y="204177"/>
                  <a:pt x="718039" y="187080"/>
                  <a:pt x="1019908" y="169984"/>
                </a:cubicBezTo>
              </a:path>
            </a:pathLst>
          </a:custGeom>
          <a:ln>
            <a:solidFill>
              <a:srgbClr val="FF6600"/>
            </a:solidFill>
            <a:headEnd type="none" w="med" len="med"/>
            <a:tailEnd type="triangle" w="med" len="med"/>
          </a:ln>
          <a:effectLst>
            <a:glow rad="25400">
              <a:schemeClr val="accent1">
                <a:lumMod val="60000"/>
                <a:lumOff val="40000"/>
                <a:alpha val="40000"/>
              </a:schemeClr>
            </a:glow>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solidFill>
                <a:schemeClr val="tx1"/>
              </a:solidFill>
            </a:endParaRPr>
          </a:p>
        </p:txBody>
      </p:sp>
      <p:sp>
        <p:nvSpPr>
          <p:cNvPr id="14" name="TextBox 13"/>
          <p:cNvSpPr txBox="1"/>
          <p:nvPr/>
        </p:nvSpPr>
        <p:spPr>
          <a:xfrm>
            <a:off x="5467381" y="4261117"/>
            <a:ext cx="2227385" cy="261610"/>
          </a:xfrm>
          <a:prstGeom prst="rect">
            <a:avLst/>
          </a:prstGeom>
          <a:noFill/>
        </p:spPr>
        <p:txBody>
          <a:bodyPr wrap="square" rtlCol="0">
            <a:spAutoFit/>
          </a:bodyPr>
          <a:lstStyle/>
          <a:p>
            <a:r>
              <a:rPr lang="en-US" sz="1050" dirty="0">
                <a:solidFill>
                  <a:schemeClr val="accent5">
                    <a:lumMod val="50000"/>
                  </a:schemeClr>
                </a:solidFill>
              </a:rPr>
              <a:t>Clock Select Mux</a:t>
            </a:r>
          </a:p>
        </p:txBody>
      </p:sp>
      <p:sp>
        <p:nvSpPr>
          <p:cNvPr id="6" name="Rectangle 5"/>
          <p:cNvSpPr/>
          <p:nvPr/>
        </p:nvSpPr>
        <p:spPr>
          <a:xfrm>
            <a:off x="2774473" y="2029126"/>
            <a:ext cx="2517595" cy="6350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400" dirty="0"/>
          </a:p>
        </p:txBody>
      </p:sp>
      <p:cxnSp>
        <p:nvCxnSpPr>
          <p:cNvPr id="21" name="Straight Arrow Connector 20"/>
          <p:cNvCxnSpPr/>
          <p:nvPr/>
        </p:nvCxnSpPr>
        <p:spPr bwMode="auto">
          <a:xfrm flipV="1">
            <a:off x="1062217" y="2897981"/>
            <a:ext cx="2116752" cy="251902"/>
          </a:xfrm>
          <a:prstGeom prst="straightConnector1">
            <a:avLst/>
          </a:prstGeom>
          <a:ln w="6350"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2" name="Straight Arrow Connector 21"/>
          <p:cNvCxnSpPr/>
          <p:nvPr/>
        </p:nvCxnSpPr>
        <p:spPr bwMode="auto">
          <a:xfrm>
            <a:off x="1087403" y="3179442"/>
            <a:ext cx="1789147" cy="637730"/>
          </a:xfrm>
          <a:prstGeom prst="straightConnector1">
            <a:avLst/>
          </a:prstGeom>
          <a:ln w="6350"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3" name="Straight Arrow Connector 22"/>
          <p:cNvCxnSpPr/>
          <p:nvPr/>
        </p:nvCxnSpPr>
        <p:spPr bwMode="auto">
          <a:xfrm flipV="1">
            <a:off x="1087403" y="3037782"/>
            <a:ext cx="1789147" cy="112101"/>
          </a:xfrm>
          <a:prstGeom prst="straightConnector1">
            <a:avLst/>
          </a:prstGeom>
          <a:ln w="6350" cap="flat" cmpd="sng" algn="ctr">
            <a:solidFill>
              <a:srgbClr val="FF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1" name="Slide Number Placeholder 10">
            <a:extLst>
              <a:ext uri="{FF2B5EF4-FFF2-40B4-BE49-F238E27FC236}">
                <a16:creationId xmlns:a16="http://schemas.microsoft.com/office/drawing/2014/main" id="{16E1AE4F-16A9-4247-824E-6C778AC8DB86}"/>
              </a:ext>
            </a:extLst>
          </p:cNvPr>
          <p:cNvSpPr>
            <a:spLocks noGrp="1"/>
          </p:cNvSpPr>
          <p:nvPr>
            <p:ph type="sldNum" sz="quarter" idx="10"/>
          </p:nvPr>
        </p:nvSpPr>
        <p:spPr/>
        <p:txBody>
          <a:bodyPr/>
          <a:lstStyle/>
          <a:p>
            <a:fld id="{3FB7B0BF-4C2A-430B-B427-4B210A416506}" type="slidenum">
              <a:rPr lang="en-US" smtClean="0"/>
              <a:pPr/>
              <a:t>5</a:t>
            </a:fld>
            <a:endParaRPr lang="en-US" dirty="0"/>
          </a:p>
        </p:txBody>
      </p:sp>
      <p:sp>
        <p:nvSpPr>
          <p:cNvPr id="24" name="Rectangle 23"/>
          <p:cNvSpPr/>
          <p:nvPr/>
        </p:nvSpPr>
        <p:spPr>
          <a:xfrm>
            <a:off x="7686460" y="4640752"/>
            <a:ext cx="1409414" cy="5027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itle 5"/>
          <p:cNvSpPr>
            <a:spLocks noGrp="1"/>
          </p:cNvSpPr>
          <p:nvPr>
            <p:ph type="title"/>
          </p:nvPr>
        </p:nvSpPr>
        <p:spPr/>
        <p:txBody>
          <a:bodyPr/>
          <a:lstStyle/>
          <a:p>
            <a:r>
              <a:rPr lang="en-US"/>
              <a:t>Simple Timing</a:t>
            </a:r>
            <a:endParaRPr lang="en-US" dirty="0"/>
          </a:p>
        </p:txBody>
      </p:sp>
      <p:sp>
        <p:nvSpPr>
          <p:cNvPr id="69635" name="Content Placeholder 6"/>
          <p:cNvSpPr>
            <a:spLocks noGrp="1"/>
          </p:cNvSpPr>
          <p:nvPr>
            <p:ph idx="1"/>
          </p:nvPr>
        </p:nvSpPr>
        <p:spPr>
          <a:xfrm>
            <a:off x="4122420" y="1028700"/>
            <a:ext cx="4564380" cy="3634740"/>
          </a:xfrm>
        </p:spPr>
        <p:txBody>
          <a:bodyPr>
            <a:normAutofit/>
          </a:bodyPr>
          <a:lstStyle/>
          <a:p>
            <a:r>
              <a:rPr lang="en-US" sz="1400" dirty="0"/>
              <a:t>The timing between ASIC logic and FPGA logic terminates at register boundaries</a:t>
            </a:r>
          </a:p>
          <a:p>
            <a:pPr lvl="1"/>
            <a:r>
              <a:rPr lang="en-US" sz="1200" dirty="0"/>
              <a:t>ASIC </a:t>
            </a:r>
            <a:r>
              <a:rPr lang="en-US" sz="1200" dirty="0" smtClean="0">
                <a:sym typeface="Wingdings" panose="05000000000000000000" pitchFamily="2" charset="2"/>
              </a:rPr>
              <a:t>/ Speedcore d</a:t>
            </a:r>
            <a:r>
              <a:rPr lang="en-US" sz="1200" dirty="0" smtClean="0"/>
              <a:t>elays </a:t>
            </a:r>
            <a:r>
              <a:rPr lang="en-US" sz="1200" dirty="0"/>
              <a:t>do not depend on the FPGA design.</a:t>
            </a:r>
          </a:p>
          <a:p>
            <a:pPr lvl="1"/>
            <a:endParaRPr lang="en-US" sz="1200" dirty="0"/>
          </a:p>
          <a:p>
            <a:r>
              <a:rPr lang="en-US" sz="1400" dirty="0" smtClean="0"/>
              <a:t>ASIC Timing </a:t>
            </a:r>
            <a:r>
              <a:rPr lang="en-US" sz="1400" dirty="0"/>
              <a:t>closure is owned by the ASIC integrator, who uses standard tools (e.g. </a:t>
            </a:r>
            <a:r>
              <a:rPr lang="en-US" sz="1400" dirty="0" err="1"/>
              <a:t>PrimeTime</a:t>
            </a:r>
            <a:r>
              <a:rPr lang="en-US" sz="1400" dirty="0"/>
              <a:t>).</a:t>
            </a:r>
          </a:p>
          <a:p>
            <a:pPr lvl="1"/>
            <a:r>
              <a:rPr lang="en-US" sz="1200" dirty="0" smtClean="0"/>
              <a:t>.</a:t>
            </a:r>
            <a:r>
              <a:rPr lang="en-US" sz="1200" dirty="0"/>
              <a:t>lib files </a:t>
            </a:r>
            <a:r>
              <a:rPr lang="en-US" sz="1200" dirty="0" smtClean="0"/>
              <a:t>representing setup/hold/clock-to-q  </a:t>
            </a:r>
            <a:r>
              <a:rPr lang="en-US" sz="1200" dirty="0"/>
              <a:t>to/from boundary </a:t>
            </a:r>
            <a:r>
              <a:rPr lang="en-US" sz="1200" dirty="0" smtClean="0"/>
              <a:t>flip-flops are </a:t>
            </a:r>
            <a:r>
              <a:rPr lang="en-US" sz="1200" dirty="0"/>
              <a:t>provided by Achronix to the ASIC designer.  </a:t>
            </a:r>
            <a:endParaRPr lang="en-US" sz="1200" dirty="0" smtClean="0"/>
          </a:p>
          <a:p>
            <a:pPr lvl="1"/>
            <a:endParaRPr lang="en-US" sz="1200" dirty="0" smtClean="0"/>
          </a:p>
          <a:p>
            <a:r>
              <a:rPr lang="en-US" sz="1400" dirty="0" smtClean="0"/>
              <a:t>FPGA </a:t>
            </a:r>
            <a:r>
              <a:rPr lang="en-US" sz="1400" dirty="0"/>
              <a:t>Timing closure is owned by the </a:t>
            </a:r>
            <a:r>
              <a:rPr lang="en-US" sz="1400" dirty="0" smtClean="0"/>
              <a:t>FPGA </a:t>
            </a:r>
            <a:r>
              <a:rPr lang="en-US" sz="1400" dirty="0"/>
              <a:t>integrator, who uses </a:t>
            </a:r>
            <a:r>
              <a:rPr lang="en-US" sz="1400" dirty="0" smtClean="0"/>
              <a:t>ACE.</a:t>
            </a:r>
            <a:endParaRPr lang="en-US" sz="1400" dirty="0"/>
          </a:p>
          <a:p>
            <a:pPr lvl="1"/>
            <a:endParaRPr lang="en-US" sz="1200" dirty="0"/>
          </a:p>
        </p:txBody>
      </p:sp>
      <p:sp>
        <p:nvSpPr>
          <p:cNvPr id="9" name="Slide Number Placeholder 8">
            <a:extLst>
              <a:ext uri="{FF2B5EF4-FFF2-40B4-BE49-F238E27FC236}">
                <a16:creationId xmlns:a16="http://schemas.microsoft.com/office/drawing/2014/main" id="{EBD6123F-04A4-4261-B9EB-1AB9F033E042}"/>
              </a:ext>
            </a:extLst>
          </p:cNvPr>
          <p:cNvSpPr>
            <a:spLocks noGrp="1"/>
          </p:cNvSpPr>
          <p:nvPr>
            <p:ph type="sldNum" sz="quarter" idx="10"/>
          </p:nvPr>
        </p:nvSpPr>
        <p:spPr/>
        <p:txBody>
          <a:bodyPr/>
          <a:lstStyle/>
          <a:p>
            <a:fld id="{3FB7B0BF-4C2A-430B-B427-4B210A416506}" type="slidenum">
              <a:rPr lang="en-US" smtClean="0"/>
              <a:pPr/>
              <a:t>6</a:t>
            </a:fld>
            <a:endParaRPr lang="en-US" dirty="0"/>
          </a:p>
        </p:txBody>
      </p:sp>
      <p:pic>
        <p:nvPicPr>
          <p:cNvPr id="2" name="Picture 1"/>
          <p:cNvPicPr>
            <a:picLocks noChangeAspect="1"/>
          </p:cNvPicPr>
          <p:nvPr/>
        </p:nvPicPr>
        <p:blipFill>
          <a:blip r:embed="rId2"/>
          <a:stretch>
            <a:fillRect/>
          </a:stretch>
        </p:blipFill>
        <p:spPr>
          <a:xfrm>
            <a:off x="343474" y="1205325"/>
            <a:ext cx="3094119" cy="2550098"/>
          </a:xfrm>
          <a:prstGeom prst="rect">
            <a:avLst/>
          </a:prstGeom>
        </p:spPr>
      </p:pic>
      <p:sp>
        <p:nvSpPr>
          <p:cNvPr id="3" name="Freeform 2"/>
          <p:cNvSpPr/>
          <p:nvPr/>
        </p:nvSpPr>
        <p:spPr>
          <a:xfrm>
            <a:off x="1966304" y="1842504"/>
            <a:ext cx="1601919" cy="200248"/>
          </a:xfrm>
          <a:custGeom>
            <a:avLst/>
            <a:gdLst>
              <a:gd name="connsiteX0" fmla="*/ 1601919 w 1601919"/>
              <a:gd name="connsiteY0" fmla="*/ 20672 h 200248"/>
              <a:gd name="connsiteX1" fmla="*/ 914400 w 1601919"/>
              <a:gd name="connsiteY1" fmla="*/ 6922 h 200248"/>
              <a:gd name="connsiteX2" fmla="*/ 811272 w 1601919"/>
              <a:gd name="connsiteY2" fmla="*/ 116925 h 200248"/>
              <a:gd name="connsiteX3" fmla="*/ 763146 w 1601919"/>
              <a:gd name="connsiteY3" fmla="*/ 185676 h 200248"/>
              <a:gd name="connsiteX4" fmla="*/ 467513 w 1601919"/>
              <a:gd name="connsiteY4" fmla="*/ 192552 h 200248"/>
              <a:gd name="connsiteX5" fmla="*/ 385010 w 1601919"/>
              <a:gd name="connsiteY5" fmla="*/ 96299 h 200248"/>
              <a:gd name="connsiteX6" fmla="*/ 0 w 1601919"/>
              <a:gd name="connsiteY6" fmla="*/ 103174 h 200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01919" h="200248">
                <a:moveTo>
                  <a:pt x="1601919" y="20672"/>
                </a:moveTo>
                <a:cubicBezTo>
                  <a:pt x="1324046" y="5776"/>
                  <a:pt x="1046174" y="-9120"/>
                  <a:pt x="914400" y="6922"/>
                </a:cubicBezTo>
                <a:cubicBezTo>
                  <a:pt x="782625" y="22964"/>
                  <a:pt x="836481" y="87133"/>
                  <a:pt x="811272" y="116925"/>
                </a:cubicBezTo>
                <a:cubicBezTo>
                  <a:pt x="786063" y="146717"/>
                  <a:pt x="820439" y="173072"/>
                  <a:pt x="763146" y="185676"/>
                </a:cubicBezTo>
                <a:cubicBezTo>
                  <a:pt x="705853" y="198280"/>
                  <a:pt x="530536" y="207448"/>
                  <a:pt x="467513" y="192552"/>
                </a:cubicBezTo>
                <a:cubicBezTo>
                  <a:pt x="404490" y="177656"/>
                  <a:pt x="462929" y="111195"/>
                  <a:pt x="385010" y="96299"/>
                </a:cubicBezTo>
                <a:cubicBezTo>
                  <a:pt x="307091" y="81403"/>
                  <a:pt x="153545" y="92288"/>
                  <a:pt x="0" y="103174"/>
                </a:cubicBezTo>
              </a:path>
            </a:pathLst>
          </a:custGeom>
          <a:ln>
            <a:solidFill>
              <a:srgbClr val="FF0000"/>
            </a:solidFill>
            <a:headEnd type="none" w="med" len="med"/>
            <a:tailEnd type="triangle" w="med" len="med"/>
          </a:ln>
          <a:effectLst>
            <a:glow rad="25400">
              <a:srgbClr val="FFFF00">
                <a:alpha val="40000"/>
              </a:srgbClr>
            </a:glow>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4" name="Freeform 3"/>
          <p:cNvSpPr/>
          <p:nvPr/>
        </p:nvSpPr>
        <p:spPr>
          <a:xfrm>
            <a:off x="295633" y="1856026"/>
            <a:ext cx="1436914" cy="127738"/>
          </a:xfrm>
          <a:custGeom>
            <a:avLst/>
            <a:gdLst>
              <a:gd name="connsiteX0" fmla="*/ 1436914 w 1436914"/>
              <a:gd name="connsiteY0" fmla="*/ 89652 h 127738"/>
              <a:gd name="connsiteX1" fmla="*/ 1285660 w 1436914"/>
              <a:gd name="connsiteY1" fmla="*/ 103403 h 127738"/>
              <a:gd name="connsiteX2" fmla="*/ 1168782 w 1436914"/>
              <a:gd name="connsiteY2" fmla="*/ 20900 h 127738"/>
              <a:gd name="connsiteX3" fmla="*/ 1045029 w 1436914"/>
              <a:gd name="connsiteY3" fmla="*/ 7150 h 127738"/>
              <a:gd name="connsiteX4" fmla="*/ 935026 w 1436914"/>
              <a:gd name="connsiteY4" fmla="*/ 117153 h 127738"/>
              <a:gd name="connsiteX5" fmla="*/ 763146 w 1436914"/>
              <a:gd name="connsiteY5" fmla="*/ 117153 h 127738"/>
              <a:gd name="connsiteX6" fmla="*/ 625642 w 1436914"/>
              <a:gd name="connsiteY6" fmla="*/ 62151 h 127738"/>
              <a:gd name="connsiteX7" fmla="*/ 0 w 1436914"/>
              <a:gd name="connsiteY7" fmla="*/ 69027 h 127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6914" h="127738">
                <a:moveTo>
                  <a:pt x="1436914" y="89652"/>
                </a:moveTo>
                <a:cubicBezTo>
                  <a:pt x="1383631" y="102257"/>
                  <a:pt x="1330349" y="114862"/>
                  <a:pt x="1285660" y="103403"/>
                </a:cubicBezTo>
                <a:cubicBezTo>
                  <a:pt x="1240971" y="91944"/>
                  <a:pt x="1208887" y="36942"/>
                  <a:pt x="1168782" y="20900"/>
                </a:cubicBezTo>
                <a:cubicBezTo>
                  <a:pt x="1128677" y="4858"/>
                  <a:pt x="1083988" y="-8892"/>
                  <a:pt x="1045029" y="7150"/>
                </a:cubicBezTo>
                <a:cubicBezTo>
                  <a:pt x="1006070" y="23192"/>
                  <a:pt x="982006" y="98819"/>
                  <a:pt x="935026" y="117153"/>
                </a:cubicBezTo>
                <a:cubicBezTo>
                  <a:pt x="888045" y="135487"/>
                  <a:pt x="814710" y="126320"/>
                  <a:pt x="763146" y="117153"/>
                </a:cubicBezTo>
                <a:cubicBezTo>
                  <a:pt x="711582" y="107986"/>
                  <a:pt x="752833" y="70172"/>
                  <a:pt x="625642" y="62151"/>
                </a:cubicBezTo>
                <a:cubicBezTo>
                  <a:pt x="498451" y="54130"/>
                  <a:pt x="249225" y="61578"/>
                  <a:pt x="0" y="69027"/>
                </a:cubicBezTo>
              </a:path>
            </a:pathLst>
          </a:custGeom>
          <a:ln>
            <a:solidFill>
              <a:srgbClr val="0070C0"/>
            </a:solidFill>
            <a:headEnd type="none" w="med" len="med"/>
            <a:tailEnd type="triangle" w="med" len="med"/>
          </a:ln>
          <a:effectLst>
            <a:glow rad="25400">
              <a:srgbClr val="FFFF00">
                <a:alpha val="40000"/>
              </a:srgbClr>
            </a:glow>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solidFill>
                <a:schemeClr val="tx1"/>
              </a:solidFill>
            </a:endParaRPr>
          </a:p>
        </p:txBody>
      </p:sp>
      <p:sp>
        <p:nvSpPr>
          <p:cNvPr id="6" name="Freeform 5"/>
          <p:cNvSpPr/>
          <p:nvPr/>
        </p:nvSpPr>
        <p:spPr>
          <a:xfrm>
            <a:off x="316259" y="2990707"/>
            <a:ext cx="1925052" cy="50471"/>
          </a:xfrm>
          <a:custGeom>
            <a:avLst/>
            <a:gdLst>
              <a:gd name="connsiteX0" fmla="*/ 0 w 1925052"/>
              <a:gd name="connsiteY0" fmla="*/ 0 h 50471"/>
              <a:gd name="connsiteX1" fmla="*/ 639392 w 1925052"/>
              <a:gd name="connsiteY1" fmla="*/ 6875 h 50471"/>
              <a:gd name="connsiteX2" fmla="*/ 776896 w 1925052"/>
              <a:gd name="connsiteY2" fmla="*/ 41251 h 50471"/>
              <a:gd name="connsiteX3" fmla="*/ 976276 w 1925052"/>
              <a:gd name="connsiteY3" fmla="*/ 48126 h 50471"/>
              <a:gd name="connsiteX4" fmla="*/ 1065654 w 1925052"/>
              <a:gd name="connsiteY4" fmla="*/ 6875 h 50471"/>
              <a:gd name="connsiteX5" fmla="*/ 1925052 w 1925052"/>
              <a:gd name="connsiteY5" fmla="*/ 13750 h 50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5052" h="50471">
                <a:moveTo>
                  <a:pt x="0" y="0"/>
                </a:moveTo>
                <a:cubicBezTo>
                  <a:pt x="254954" y="0"/>
                  <a:pt x="509909" y="0"/>
                  <a:pt x="639392" y="6875"/>
                </a:cubicBezTo>
                <a:cubicBezTo>
                  <a:pt x="768875" y="13750"/>
                  <a:pt x="720749" y="34376"/>
                  <a:pt x="776896" y="41251"/>
                </a:cubicBezTo>
                <a:cubicBezTo>
                  <a:pt x="833043" y="48126"/>
                  <a:pt x="928150" y="53855"/>
                  <a:pt x="976276" y="48126"/>
                </a:cubicBezTo>
                <a:cubicBezTo>
                  <a:pt x="1024402" y="42397"/>
                  <a:pt x="907525" y="12604"/>
                  <a:pt x="1065654" y="6875"/>
                </a:cubicBezTo>
                <a:cubicBezTo>
                  <a:pt x="1223783" y="1146"/>
                  <a:pt x="1574417" y="7448"/>
                  <a:pt x="1925052" y="13750"/>
                </a:cubicBezTo>
              </a:path>
            </a:pathLst>
          </a:custGeom>
          <a:ln>
            <a:solidFill>
              <a:srgbClr val="0070C0"/>
            </a:solidFill>
            <a:headEnd type="none" w="med" len="med"/>
            <a:tailEnd type="triangle" w="med" len="med"/>
          </a:ln>
          <a:effectLst>
            <a:glow rad="25400">
              <a:srgbClr val="FFFF00">
                <a:alpha val="40000"/>
              </a:srgbClr>
            </a:glow>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solidFill>
                <a:schemeClr val="tx1"/>
              </a:solidFill>
            </a:endParaRPr>
          </a:p>
        </p:txBody>
      </p:sp>
      <p:sp>
        <p:nvSpPr>
          <p:cNvPr id="7" name="Freeform 6"/>
          <p:cNvSpPr/>
          <p:nvPr/>
        </p:nvSpPr>
        <p:spPr>
          <a:xfrm>
            <a:off x="2468193" y="2859691"/>
            <a:ext cx="1072529" cy="240239"/>
          </a:xfrm>
          <a:custGeom>
            <a:avLst/>
            <a:gdLst>
              <a:gd name="connsiteX0" fmla="*/ 0 w 1072529"/>
              <a:gd name="connsiteY0" fmla="*/ 220393 h 240239"/>
              <a:gd name="connsiteX1" fmla="*/ 206255 w 1072529"/>
              <a:gd name="connsiteY1" fmla="*/ 220393 h 240239"/>
              <a:gd name="connsiteX2" fmla="*/ 371260 w 1072529"/>
              <a:gd name="connsiteY2" fmla="*/ 14138 h 240239"/>
              <a:gd name="connsiteX3" fmla="*/ 1072529 w 1072529"/>
              <a:gd name="connsiteY3" fmla="*/ 34763 h 240239"/>
            </a:gdLst>
            <a:ahLst/>
            <a:cxnLst>
              <a:cxn ang="0">
                <a:pos x="connsiteX0" y="connsiteY0"/>
              </a:cxn>
              <a:cxn ang="0">
                <a:pos x="connsiteX1" y="connsiteY1"/>
              </a:cxn>
              <a:cxn ang="0">
                <a:pos x="connsiteX2" y="connsiteY2"/>
              </a:cxn>
              <a:cxn ang="0">
                <a:pos x="connsiteX3" y="connsiteY3"/>
              </a:cxn>
            </a:cxnLst>
            <a:rect l="l" t="t" r="r" b="b"/>
            <a:pathLst>
              <a:path w="1072529" h="240239">
                <a:moveTo>
                  <a:pt x="0" y="220393"/>
                </a:moveTo>
                <a:cubicBezTo>
                  <a:pt x="72189" y="237581"/>
                  <a:pt x="144378" y="254769"/>
                  <a:pt x="206255" y="220393"/>
                </a:cubicBezTo>
                <a:cubicBezTo>
                  <a:pt x="268132" y="186017"/>
                  <a:pt x="226881" y="45076"/>
                  <a:pt x="371260" y="14138"/>
                </a:cubicBezTo>
                <a:cubicBezTo>
                  <a:pt x="515639" y="-16800"/>
                  <a:pt x="794084" y="8981"/>
                  <a:pt x="1072529" y="34763"/>
                </a:cubicBezTo>
              </a:path>
            </a:pathLst>
          </a:custGeom>
          <a:ln>
            <a:solidFill>
              <a:srgbClr val="FF0000"/>
            </a:solidFill>
            <a:headEnd type="none" w="med" len="med"/>
            <a:tailEnd type="triangle" w="med" len="med"/>
          </a:ln>
          <a:effectLst>
            <a:glow rad="25400">
              <a:srgbClr val="FFFF00">
                <a:alpha val="40000"/>
              </a:srgbClr>
            </a:glow>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solidFill>
                <a:schemeClr val="tx1"/>
              </a:solidFill>
            </a:endParaRPr>
          </a:p>
        </p:txBody>
      </p:sp>
      <p:sp>
        <p:nvSpPr>
          <p:cNvPr id="11" name="TextBox 10"/>
          <p:cNvSpPr txBox="1"/>
          <p:nvPr/>
        </p:nvSpPr>
        <p:spPr>
          <a:xfrm>
            <a:off x="3514941" y="1648277"/>
            <a:ext cx="818147" cy="415498"/>
          </a:xfrm>
          <a:prstGeom prst="rect">
            <a:avLst/>
          </a:prstGeom>
          <a:noFill/>
        </p:spPr>
        <p:txBody>
          <a:bodyPr wrap="square" rtlCol="0">
            <a:spAutoFit/>
          </a:bodyPr>
          <a:lstStyle/>
          <a:p>
            <a:r>
              <a:rPr lang="en-US" sz="1050" dirty="0">
                <a:solidFill>
                  <a:schemeClr val="accent5">
                    <a:lumMod val="75000"/>
                  </a:schemeClr>
                </a:solidFill>
              </a:rPr>
              <a:t>Output</a:t>
            </a:r>
          </a:p>
          <a:p>
            <a:r>
              <a:rPr lang="en-US" sz="1050" dirty="0">
                <a:solidFill>
                  <a:schemeClr val="accent5">
                    <a:lumMod val="75000"/>
                  </a:schemeClr>
                </a:solidFill>
              </a:rPr>
              <a:t>Datapath</a:t>
            </a:r>
          </a:p>
        </p:txBody>
      </p:sp>
      <p:sp>
        <p:nvSpPr>
          <p:cNvPr id="12" name="TextBox 11"/>
          <p:cNvSpPr txBox="1"/>
          <p:nvPr/>
        </p:nvSpPr>
        <p:spPr>
          <a:xfrm>
            <a:off x="3514941" y="2712361"/>
            <a:ext cx="818147" cy="415498"/>
          </a:xfrm>
          <a:prstGeom prst="rect">
            <a:avLst/>
          </a:prstGeom>
          <a:noFill/>
        </p:spPr>
        <p:txBody>
          <a:bodyPr wrap="square" rtlCol="0">
            <a:spAutoFit/>
          </a:bodyPr>
          <a:lstStyle/>
          <a:p>
            <a:r>
              <a:rPr lang="en-US" sz="1050" dirty="0">
                <a:solidFill>
                  <a:schemeClr val="accent5">
                    <a:lumMod val="75000"/>
                  </a:schemeClr>
                </a:solidFill>
              </a:rPr>
              <a:t>Input</a:t>
            </a:r>
          </a:p>
          <a:p>
            <a:r>
              <a:rPr lang="en-US" sz="1050" dirty="0">
                <a:solidFill>
                  <a:schemeClr val="accent5">
                    <a:lumMod val="75000"/>
                  </a:schemeClr>
                </a:solidFill>
              </a:rPr>
              <a:t>Datapath</a:t>
            </a:r>
          </a:p>
        </p:txBody>
      </p:sp>
      <p:sp>
        <p:nvSpPr>
          <p:cNvPr id="13" name="Rectangle 12"/>
          <p:cNvSpPr/>
          <p:nvPr/>
        </p:nvSpPr>
        <p:spPr>
          <a:xfrm>
            <a:off x="7686460" y="4640752"/>
            <a:ext cx="1409414" cy="5027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itle 5"/>
          <p:cNvSpPr>
            <a:spLocks noGrp="1"/>
          </p:cNvSpPr>
          <p:nvPr>
            <p:ph type="title"/>
          </p:nvPr>
        </p:nvSpPr>
        <p:spPr/>
        <p:txBody>
          <a:bodyPr/>
          <a:lstStyle/>
          <a:p>
            <a:pPr eaLnBrk="1" hangingPunct="1"/>
            <a:r>
              <a:rPr lang="en-US" sz="2600" dirty="0">
                <a:latin typeface="Calibri" pitchFamily="34" charset="0"/>
              </a:rPr>
              <a:t>Advanced Timing</a:t>
            </a:r>
          </a:p>
        </p:txBody>
      </p:sp>
      <p:sp>
        <p:nvSpPr>
          <p:cNvPr id="69635" name="Content Placeholder 6"/>
          <p:cNvSpPr>
            <a:spLocks noGrp="1"/>
          </p:cNvSpPr>
          <p:nvPr>
            <p:ph idx="1"/>
          </p:nvPr>
        </p:nvSpPr>
        <p:spPr bwMode="auto">
          <a:xfrm>
            <a:off x="243839" y="941388"/>
            <a:ext cx="4775048" cy="4056062"/>
          </a:xfrm>
          <a:noFill/>
          <a:ln>
            <a:miter lim="800000"/>
            <a:headEnd/>
            <a:tailEnd/>
          </a:ln>
        </p:spPr>
        <p:txBody>
          <a:bodyPr vert="horz" wrap="square" lIns="91440" tIns="45720" rIns="91440" bIns="45720" numCol="1" anchor="t" anchorCtr="0" compatLnSpc="1">
            <a:prstTxWarp prst="textNoShape">
              <a:avLst/>
            </a:prstTxWarp>
            <a:noAutofit/>
          </a:bodyPr>
          <a:lstStyle/>
          <a:p>
            <a:r>
              <a:rPr lang="en-US" sz="1400" dirty="0"/>
              <a:t>No register boundaries between the ASIC and the FPGA.</a:t>
            </a:r>
          </a:p>
          <a:p>
            <a:pPr lvl="1"/>
            <a:r>
              <a:rPr lang="en-US" sz="1100" dirty="0"/>
              <a:t>Timing closure </a:t>
            </a:r>
            <a:r>
              <a:rPr lang="en-US" sz="1100" b="1" dirty="0"/>
              <a:t>is shared</a:t>
            </a:r>
            <a:r>
              <a:rPr lang="en-US" sz="1100" dirty="0"/>
              <a:t> between the ASIC integrator </a:t>
            </a:r>
            <a:r>
              <a:rPr lang="en-US" sz="1100" dirty="0" smtClean="0"/>
              <a:t>and </a:t>
            </a:r>
            <a:r>
              <a:rPr lang="en-US" sz="1100" dirty="0"/>
              <a:t>the Achronix ACE compiler.</a:t>
            </a:r>
          </a:p>
          <a:p>
            <a:pPr lvl="1"/>
            <a:r>
              <a:rPr lang="en-US" sz="1100" dirty="0"/>
              <a:t>The .lib files </a:t>
            </a:r>
            <a:r>
              <a:rPr lang="en-US" sz="1100" dirty="0" smtClean="0"/>
              <a:t>from Achronix represent </a:t>
            </a:r>
            <a:r>
              <a:rPr lang="en-US" sz="1100" dirty="0"/>
              <a:t>a range of </a:t>
            </a:r>
            <a:r>
              <a:rPr lang="en-US" sz="1100" dirty="0" smtClean="0"/>
              <a:t>flip-flops locations, </a:t>
            </a:r>
            <a:r>
              <a:rPr lang="en-US" sz="1100" dirty="0"/>
              <a:t>to correlate to timing closure in ACE.</a:t>
            </a:r>
          </a:p>
          <a:p>
            <a:pPr lvl="1"/>
            <a:r>
              <a:rPr lang="en-US" sz="1100" kern="0" dirty="0">
                <a:solidFill>
                  <a:srgbClr val="000000"/>
                </a:solidFill>
                <a:latin typeface="Calibri" pitchFamily="34" charset="0"/>
                <a:cs typeface="Calibri" pitchFamily="34" charset="0"/>
              </a:rPr>
              <a:t>All data and clock insertion delays are provided to ACE with familiar SDC commands:</a:t>
            </a:r>
          </a:p>
          <a:p>
            <a:pPr lvl="2"/>
            <a:r>
              <a:rPr lang="en-US" sz="1000" b="1" kern="0" dirty="0" err="1">
                <a:solidFill>
                  <a:srgbClr val="000000"/>
                </a:solidFill>
                <a:latin typeface="Courier New" panose="02070309020205020404" pitchFamily="49" charset="0"/>
                <a:cs typeface="Courier New" panose="02070309020205020404" pitchFamily="49" charset="0"/>
              </a:rPr>
              <a:t>set_input_delay</a:t>
            </a:r>
            <a:r>
              <a:rPr lang="en-US" sz="1000" kern="0" dirty="0">
                <a:solidFill>
                  <a:srgbClr val="000000"/>
                </a:solidFill>
                <a:latin typeface="Calibri" pitchFamily="34" charset="0"/>
                <a:cs typeface="Calibri" pitchFamily="34" charset="0"/>
              </a:rPr>
              <a:t>, </a:t>
            </a:r>
            <a:r>
              <a:rPr lang="en-US" sz="1000" b="1" kern="0" dirty="0" err="1">
                <a:solidFill>
                  <a:srgbClr val="000000"/>
                </a:solidFill>
                <a:latin typeface="Courier New" panose="02070309020205020404" pitchFamily="49" charset="0"/>
                <a:cs typeface="Courier New" panose="02070309020205020404" pitchFamily="49" charset="0"/>
              </a:rPr>
              <a:t>set_output_delay</a:t>
            </a:r>
            <a:r>
              <a:rPr lang="en-US" sz="1000" kern="0" dirty="0">
                <a:solidFill>
                  <a:srgbClr val="000000"/>
                </a:solidFill>
                <a:latin typeface="Calibri" pitchFamily="34" charset="0"/>
                <a:cs typeface="Calibri" pitchFamily="34" charset="0"/>
              </a:rPr>
              <a:t>, </a:t>
            </a:r>
            <a:r>
              <a:rPr lang="en-US" sz="1000" b="1" kern="0" dirty="0" err="1" smtClean="0">
                <a:solidFill>
                  <a:srgbClr val="000000"/>
                </a:solidFill>
                <a:latin typeface="Courier New" panose="02070309020205020404" pitchFamily="49" charset="0"/>
                <a:cs typeface="Courier New" panose="02070309020205020404" pitchFamily="49" charset="0"/>
              </a:rPr>
              <a:t>set_clock_latency</a:t>
            </a:r>
            <a:endParaRPr lang="en-US" sz="1000" b="1" kern="0" dirty="0">
              <a:solidFill>
                <a:srgbClr val="000000"/>
              </a:solidFill>
              <a:latin typeface="Courier New" panose="02070309020205020404" pitchFamily="49" charset="0"/>
              <a:cs typeface="Courier New" panose="02070309020205020404" pitchFamily="49" charset="0"/>
            </a:endParaRPr>
          </a:p>
          <a:p>
            <a:pPr lvl="2"/>
            <a:r>
              <a:rPr lang="en-US" sz="1000" kern="0" dirty="0">
                <a:solidFill>
                  <a:srgbClr val="000000"/>
                </a:solidFill>
                <a:latin typeface="Calibri" pitchFamily="34" charset="0"/>
                <a:cs typeface="Calibri" pitchFamily="34" charset="0"/>
              </a:rPr>
              <a:t>These commands are generated via Achronix-supplied </a:t>
            </a:r>
            <a:r>
              <a:rPr lang="en-US" sz="1000" kern="0" dirty="0" err="1">
                <a:solidFill>
                  <a:srgbClr val="000000"/>
                </a:solidFill>
                <a:latin typeface="Calibri" pitchFamily="34" charset="0"/>
                <a:cs typeface="Calibri" pitchFamily="34" charset="0"/>
              </a:rPr>
              <a:t>PrimeTime</a:t>
            </a:r>
            <a:r>
              <a:rPr lang="en-US" sz="1000" kern="0" dirty="0">
                <a:solidFill>
                  <a:srgbClr val="000000"/>
                </a:solidFill>
                <a:latin typeface="Calibri" pitchFamily="34" charset="0"/>
                <a:cs typeface="Calibri" pitchFamily="34" charset="0"/>
              </a:rPr>
              <a:t> scripts</a:t>
            </a:r>
            <a:r>
              <a:rPr lang="en-US" sz="1000" kern="0" dirty="0" smtClean="0">
                <a:solidFill>
                  <a:srgbClr val="000000"/>
                </a:solidFill>
                <a:latin typeface="Calibri" pitchFamily="34" charset="0"/>
                <a:cs typeface="Calibri" pitchFamily="34" charset="0"/>
              </a:rPr>
              <a:t>.</a:t>
            </a:r>
          </a:p>
          <a:p>
            <a:pPr lvl="2"/>
            <a:endParaRPr lang="en-US" sz="1050" kern="0" dirty="0">
              <a:solidFill>
                <a:srgbClr val="000000"/>
              </a:solidFill>
              <a:latin typeface="Calibri" pitchFamily="34" charset="0"/>
              <a:cs typeface="Calibri" pitchFamily="34" charset="0"/>
            </a:endParaRPr>
          </a:p>
          <a:p>
            <a:r>
              <a:rPr lang="en-US" sz="1400" dirty="0" smtClean="0">
                <a:latin typeface="Calibri" pitchFamily="34" charset="0"/>
              </a:rPr>
              <a:t>Note</a:t>
            </a:r>
          </a:p>
          <a:p>
            <a:pPr lvl="1"/>
            <a:r>
              <a:rPr lang="en-US" sz="1100" dirty="0" smtClean="0">
                <a:latin typeface="Calibri" pitchFamily="34" charset="0"/>
              </a:rPr>
              <a:t>The </a:t>
            </a:r>
            <a:r>
              <a:rPr lang="en-US" sz="1100" dirty="0">
                <a:latin typeface="Calibri" pitchFamily="34" charset="0"/>
              </a:rPr>
              <a:t>selection of Advanced vs. Simple timing mode is done by the FPGA designer</a:t>
            </a:r>
            <a:r>
              <a:rPr lang="en-US" sz="1100" dirty="0" smtClean="0">
                <a:latin typeface="Calibri" pitchFamily="34" charset="0"/>
              </a:rPr>
              <a:t>.  You don’t have to choose at ASIC design time.</a:t>
            </a:r>
          </a:p>
        </p:txBody>
      </p:sp>
      <p:pic>
        <p:nvPicPr>
          <p:cNvPr id="7" name="Picture 6"/>
          <p:cNvPicPr>
            <a:picLocks noChangeAspect="1"/>
          </p:cNvPicPr>
          <p:nvPr/>
        </p:nvPicPr>
        <p:blipFill>
          <a:blip r:embed="rId2"/>
          <a:stretch>
            <a:fillRect/>
          </a:stretch>
        </p:blipFill>
        <p:spPr>
          <a:xfrm>
            <a:off x="5043118" y="1040320"/>
            <a:ext cx="3094119" cy="2550098"/>
          </a:xfrm>
          <a:prstGeom prst="rect">
            <a:avLst/>
          </a:prstGeom>
        </p:spPr>
      </p:pic>
      <p:sp>
        <p:nvSpPr>
          <p:cNvPr id="12" name="TextBox 11"/>
          <p:cNvSpPr txBox="1"/>
          <p:nvPr/>
        </p:nvSpPr>
        <p:spPr>
          <a:xfrm>
            <a:off x="8214585" y="1483272"/>
            <a:ext cx="818147" cy="415498"/>
          </a:xfrm>
          <a:prstGeom prst="rect">
            <a:avLst/>
          </a:prstGeom>
          <a:noFill/>
        </p:spPr>
        <p:txBody>
          <a:bodyPr wrap="square" rtlCol="0">
            <a:spAutoFit/>
          </a:bodyPr>
          <a:lstStyle/>
          <a:p>
            <a:r>
              <a:rPr lang="en-US" sz="1050" dirty="0">
                <a:solidFill>
                  <a:schemeClr val="accent5">
                    <a:lumMod val="75000"/>
                  </a:schemeClr>
                </a:solidFill>
              </a:rPr>
              <a:t>Output</a:t>
            </a:r>
          </a:p>
          <a:p>
            <a:r>
              <a:rPr lang="en-US" sz="1050" dirty="0">
                <a:solidFill>
                  <a:schemeClr val="accent5">
                    <a:lumMod val="75000"/>
                  </a:schemeClr>
                </a:solidFill>
              </a:rPr>
              <a:t>Datapath</a:t>
            </a:r>
          </a:p>
        </p:txBody>
      </p:sp>
      <p:sp>
        <p:nvSpPr>
          <p:cNvPr id="13" name="TextBox 12"/>
          <p:cNvSpPr txBox="1"/>
          <p:nvPr/>
        </p:nvSpPr>
        <p:spPr>
          <a:xfrm>
            <a:off x="8214585" y="2547356"/>
            <a:ext cx="818147" cy="415498"/>
          </a:xfrm>
          <a:prstGeom prst="rect">
            <a:avLst/>
          </a:prstGeom>
          <a:noFill/>
        </p:spPr>
        <p:txBody>
          <a:bodyPr wrap="square" rtlCol="0">
            <a:spAutoFit/>
          </a:bodyPr>
          <a:lstStyle/>
          <a:p>
            <a:r>
              <a:rPr lang="en-US" sz="1050" dirty="0">
                <a:solidFill>
                  <a:schemeClr val="accent5">
                    <a:lumMod val="75000"/>
                  </a:schemeClr>
                </a:solidFill>
              </a:rPr>
              <a:t>Input</a:t>
            </a:r>
          </a:p>
          <a:p>
            <a:r>
              <a:rPr lang="en-US" sz="1050" dirty="0">
                <a:solidFill>
                  <a:schemeClr val="accent5">
                    <a:lumMod val="75000"/>
                  </a:schemeClr>
                </a:solidFill>
              </a:rPr>
              <a:t>Datapath</a:t>
            </a:r>
          </a:p>
        </p:txBody>
      </p:sp>
      <p:sp>
        <p:nvSpPr>
          <p:cNvPr id="2" name="Freeform 1"/>
          <p:cNvSpPr/>
          <p:nvPr/>
        </p:nvSpPr>
        <p:spPr>
          <a:xfrm>
            <a:off x="5018887" y="1561676"/>
            <a:ext cx="3245089" cy="280904"/>
          </a:xfrm>
          <a:custGeom>
            <a:avLst/>
            <a:gdLst>
              <a:gd name="connsiteX0" fmla="*/ 3245089 w 3245089"/>
              <a:gd name="connsiteY0" fmla="*/ 143371 h 280904"/>
              <a:gd name="connsiteX1" fmla="*/ 2564445 w 3245089"/>
              <a:gd name="connsiteY1" fmla="*/ 129620 h 280904"/>
              <a:gd name="connsiteX2" fmla="*/ 2468193 w 3245089"/>
              <a:gd name="connsiteY2" fmla="*/ 225873 h 280904"/>
              <a:gd name="connsiteX3" fmla="*/ 2103808 w 3245089"/>
              <a:gd name="connsiteY3" fmla="*/ 280874 h 280904"/>
              <a:gd name="connsiteX4" fmla="*/ 2014430 w 3245089"/>
              <a:gd name="connsiteY4" fmla="*/ 218998 h 280904"/>
              <a:gd name="connsiteX5" fmla="*/ 1815050 w 3245089"/>
              <a:gd name="connsiteY5" fmla="*/ 212122 h 280904"/>
              <a:gd name="connsiteX6" fmla="*/ 1808175 w 3245089"/>
              <a:gd name="connsiteY6" fmla="*/ 19617 h 280904"/>
              <a:gd name="connsiteX7" fmla="*/ 1285660 w 3245089"/>
              <a:gd name="connsiteY7" fmla="*/ 19617 h 280904"/>
              <a:gd name="connsiteX8" fmla="*/ 1175657 w 3245089"/>
              <a:gd name="connsiteY8" fmla="*/ 136495 h 280904"/>
              <a:gd name="connsiteX9" fmla="*/ 990027 w 3245089"/>
              <a:gd name="connsiteY9" fmla="*/ 136495 h 280904"/>
              <a:gd name="connsiteX10" fmla="*/ 893775 w 3245089"/>
              <a:gd name="connsiteY10" fmla="*/ 232748 h 280904"/>
              <a:gd name="connsiteX11" fmla="*/ 735645 w 3245089"/>
              <a:gd name="connsiteY11" fmla="*/ 239623 h 280904"/>
              <a:gd name="connsiteX12" fmla="*/ 598142 w 3245089"/>
              <a:gd name="connsiteY12" fmla="*/ 177747 h 280904"/>
              <a:gd name="connsiteX13" fmla="*/ 0 w 3245089"/>
              <a:gd name="connsiteY13" fmla="*/ 205247 h 280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45089" h="280904">
                <a:moveTo>
                  <a:pt x="3245089" y="143371"/>
                </a:moveTo>
                <a:cubicBezTo>
                  <a:pt x="2969508" y="129620"/>
                  <a:pt x="2693928" y="115870"/>
                  <a:pt x="2564445" y="129620"/>
                </a:cubicBezTo>
                <a:cubicBezTo>
                  <a:pt x="2434962" y="143370"/>
                  <a:pt x="2544966" y="200664"/>
                  <a:pt x="2468193" y="225873"/>
                </a:cubicBezTo>
                <a:cubicBezTo>
                  <a:pt x="2391420" y="251082"/>
                  <a:pt x="2179435" y="282020"/>
                  <a:pt x="2103808" y="280874"/>
                </a:cubicBezTo>
                <a:cubicBezTo>
                  <a:pt x="2028181" y="279728"/>
                  <a:pt x="2062556" y="230457"/>
                  <a:pt x="2014430" y="218998"/>
                </a:cubicBezTo>
                <a:cubicBezTo>
                  <a:pt x="1966304" y="207539"/>
                  <a:pt x="1849426" y="245352"/>
                  <a:pt x="1815050" y="212122"/>
                </a:cubicBezTo>
                <a:cubicBezTo>
                  <a:pt x="1780674" y="178892"/>
                  <a:pt x="1896407" y="51701"/>
                  <a:pt x="1808175" y="19617"/>
                </a:cubicBezTo>
                <a:cubicBezTo>
                  <a:pt x="1719943" y="-12467"/>
                  <a:pt x="1391080" y="137"/>
                  <a:pt x="1285660" y="19617"/>
                </a:cubicBezTo>
                <a:cubicBezTo>
                  <a:pt x="1180240" y="39097"/>
                  <a:pt x="1224929" y="117015"/>
                  <a:pt x="1175657" y="136495"/>
                </a:cubicBezTo>
                <a:cubicBezTo>
                  <a:pt x="1126385" y="155975"/>
                  <a:pt x="1037007" y="120453"/>
                  <a:pt x="990027" y="136495"/>
                </a:cubicBezTo>
                <a:cubicBezTo>
                  <a:pt x="943047" y="152537"/>
                  <a:pt x="936172" y="215560"/>
                  <a:pt x="893775" y="232748"/>
                </a:cubicBezTo>
                <a:cubicBezTo>
                  <a:pt x="851378" y="249936"/>
                  <a:pt x="784917" y="248790"/>
                  <a:pt x="735645" y="239623"/>
                </a:cubicBezTo>
                <a:cubicBezTo>
                  <a:pt x="686373" y="230456"/>
                  <a:pt x="720749" y="183476"/>
                  <a:pt x="598142" y="177747"/>
                </a:cubicBezTo>
                <a:cubicBezTo>
                  <a:pt x="475535" y="172018"/>
                  <a:pt x="237767" y="188632"/>
                  <a:pt x="0" y="205247"/>
                </a:cubicBezTo>
              </a:path>
            </a:pathLst>
          </a:custGeom>
          <a:ln>
            <a:solidFill>
              <a:srgbClr val="FF0000"/>
            </a:solidFill>
            <a:headEnd type="none" w="med" len="med"/>
            <a:tailEnd type="triangle" w="med" len="med"/>
          </a:ln>
          <a:effectLst>
            <a:glow rad="25400">
              <a:srgbClr val="FFFF00">
                <a:alpha val="40000"/>
              </a:srgbClr>
            </a:glow>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3" name="Freeform 2"/>
          <p:cNvSpPr/>
          <p:nvPr/>
        </p:nvSpPr>
        <p:spPr>
          <a:xfrm>
            <a:off x="5016500" y="2516960"/>
            <a:ext cx="3200400" cy="362647"/>
          </a:xfrm>
          <a:custGeom>
            <a:avLst/>
            <a:gdLst>
              <a:gd name="connsiteX0" fmla="*/ 0 w 3200400"/>
              <a:gd name="connsiteY0" fmla="*/ 308790 h 362647"/>
              <a:gd name="connsiteX1" fmla="*/ 622300 w 3200400"/>
              <a:gd name="connsiteY1" fmla="*/ 308790 h 362647"/>
              <a:gd name="connsiteX2" fmla="*/ 755650 w 3200400"/>
              <a:gd name="connsiteY2" fmla="*/ 353240 h 362647"/>
              <a:gd name="connsiteX3" fmla="*/ 946150 w 3200400"/>
              <a:gd name="connsiteY3" fmla="*/ 359590 h 362647"/>
              <a:gd name="connsiteX4" fmla="*/ 1079500 w 3200400"/>
              <a:gd name="connsiteY4" fmla="*/ 315140 h 362647"/>
              <a:gd name="connsiteX5" fmla="*/ 1784350 w 3200400"/>
              <a:gd name="connsiteY5" fmla="*/ 321490 h 362647"/>
              <a:gd name="connsiteX6" fmla="*/ 1765300 w 3200400"/>
              <a:gd name="connsiteY6" fmla="*/ 35740 h 362647"/>
              <a:gd name="connsiteX7" fmla="*/ 2362200 w 3200400"/>
              <a:gd name="connsiteY7" fmla="*/ 23040 h 362647"/>
              <a:gd name="connsiteX8" fmla="*/ 2482850 w 3200400"/>
              <a:gd name="connsiteY8" fmla="*/ 207190 h 362647"/>
              <a:gd name="connsiteX9" fmla="*/ 3200400 w 3200400"/>
              <a:gd name="connsiteY9" fmla="*/ 213540 h 362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00400" h="362647">
                <a:moveTo>
                  <a:pt x="0" y="308790"/>
                </a:moveTo>
                <a:cubicBezTo>
                  <a:pt x="248179" y="305086"/>
                  <a:pt x="496358" y="301382"/>
                  <a:pt x="622300" y="308790"/>
                </a:cubicBezTo>
                <a:cubicBezTo>
                  <a:pt x="748242" y="316198"/>
                  <a:pt x="701675" y="344773"/>
                  <a:pt x="755650" y="353240"/>
                </a:cubicBezTo>
                <a:cubicBezTo>
                  <a:pt x="809625" y="361707"/>
                  <a:pt x="892175" y="365940"/>
                  <a:pt x="946150" y="359590"/>
                </a:cubicBezTo>
                <a:cubicBezTo>
                  <a:pt x="1000125" y="353240"/>
                  <a:pt x="939800" y="321490"/>
                  <a:pt x="1079500" y="315140"/>
                </a:cubicBezTo>
                <a:cubicBezTo>
                  <a:pt x="1219200" y="308790"/>
                  <a:pt x="1670050" y="368057"/>
                  <a:pt x="1784350" y="321490"/>
                </a:cubicBezTo>
                <a:cubicBezTo>
                  <a:pt x="1898650" y="274923"/>
                  <a:pt x="1668992" y="85482"/>
                  <a:pt x="1765300" y="35740"/>
                </a:cubicBezTo>
                <a:cubicBezTo>
                  <a:pt x="1861608" y="-14002"/>
                  <a:pt x="2242609" y="-5535"/>
                  <a:pt x="2362200" y="23040"/>
                </a:cubicBezTo>
                <a:cubicBezTo>
                  <a:pt x="2481791" y="51615"/>
                  <a:pt x="2343150" y="175440"/>
                  <a:pt x="2482850" y="207190"/>
                </a:cubicBezTo>
                <a:cubicBezTo>
                  <a:pt x="2622550" y="238940"/>
                  <a:pt x="2911475" y="226240"/>
                  <a:pt x="3200400" y="213540"/>
                </a:cubicBezTo>
              </a:path>
            </a:pathLst>
          </a:custGeom>
          <a:ln>
            <a:solidFill>
              <a:srgbClr val="FF0000"/>
            </a:solidFill>
            <a:headEnd type="none" w="med" len="med"/>
            <a:tailEnd type="triangle" w="med" len="med"/>
          </a:ln>
          <a:effectLst>
            <a:glow rad="25400">
              <a:srgbClr val="FFFF00">
                <a:alpha val="40000"/>
              </a:srgbClr>
            </a:glow>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AC160749-BE37-425C-BB49-4BF9279ECF80}"/>
              </a:ext>
            </a:extLst>
          </p:cNvPr>
          <p:cNvSpPr>
            <a:spLocks noGrp="1"/>
          </p:cNvSpPr>
          <p:nvPr>
            <p:ph type="sldNum" sz="quarter" idx="10"/>
          </p:nvPr>
        </p:nvSpPr>
        <p:spPr/>
        <p:txBody>
          <a:bodyPr/>
          <a:lstStyle/>
          <a:p>
            <a:fld id="{3FB7B0BF-4C2A-430B-B427-4B210A416506}" type="slidenum">
              <a:rPr lang="en-US" smtClean="0"/>
              <a:pPr/>
              <a:t>7</a:t>
            </a:fld>
            <a:endParaRPr lang="en-US" dirty="0"/>
          </a:p>
        </p:txBody>
      </p:sp>
      <p:sp>
        <p:nvSpPr>
          <p:cNvPr id="10" name="Rectangle 9"/>
          <p:cNvSpPr/>
          <p:nvPr/>
        </p:nvSpPr>
        <p:spPr>
          <a:xfrm>
            <a:off x="7686460" y="4640752"/>
            <a:ext cx="1409414" cy="5027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itle 5"/>
          <p:cNvSpPr>
            <a:spLocks noGrp="1"/>
          </p:cNvSpPr>
          <p:nvPr>
            <p:ph type="title"/>
          </p:nvPr>
        </p:nvSpPr>
        <p:spPr/>
        <p:txBody>
          <a:bodyPr/>
          <a:lstStyle/>
          <a:p>
            <a:pPr eaLnBrk="1" hangingPunct="1"/>
            <a:r>
              <a:rPr lang="en-US" sz="2600" dirty="0">
                <a:latin typeface="Calibri" pitchFamily="34" charset="0"/>
              </a:rPr>
              <a:t>Advanced Timing</a:t>
            </a:r>
          </a:p>
        </p:txBody>
      </p:sp>
      <p:sp>
        <p:nvSpPr>
          <p:cNvPr id="69635" name="Content Placeholder 6"/>
          <p:cNvSpPr>
            <a:spLocks noGrp="1"/>
          </p:cNvSpPr>
          <p:nvPr>
            <p:ph idx="1"/>
          </p:nvPr>
        </p:nvSpPr>
        <p:spPr bwMode="auto">
          <a:xfrm>
            <a:off x="243839" y="941388"/>
            <a:ext cx="4692997" cy="4056062"/>
          </a:xfrm>
          <a:noFill/>
          <a:ln>
            <a:miter lim="800000"/>
            <a:headEnd/>
            <a:tailEnd/>
          </a:ln>
        </p:spPr>
        <p:txBody>
          <a:bodyPr vert="horz" wrap="square" lIns="91440" tIns="45720" rIns="91440" bIns="45720" numCol="1" anchor="t" anchorCtr="0" compatLnSpc="1">
            <a:prstTxWarp prst="textNoShape">
              <a:avLst/>
            </a:prstTxWarp>
            <a:noAutofit/>
          </a:bodyPr>
          <a:lstStyle/>
          <a:p>
            <a:r>
              <a:rPr lang="en-US" sz="1400" dirty="0" smtClean="0"/>
              <a:t>The </a:t>
            </a:r>
            <a:r>
              <a:rPr lang="en-US" sz="1400" dirty="0"/>
              <a:t>timing closure process is iterative:</a:t>
            </a:r>
          </a:p>
          <a:p>
            <a:pPr lvl="1">
              <a:buFont typeface="+mj-lt"/>
              <a:buAutoNum type="arabicPeriod"/>
            </a:pPr>
            <a:endParaRPr lang="en-US" sz="1100" dirty="0" smtClean="0"/>
          </a:p>
          <a:p>
            <a:pPr lvl="1">
              <a:buFont typeface="+mj-lt"/>
              <a:buAutoNum type="arabicPeriod"/>
            </a:pPr>
            <a:r>
              <a:rPr lang="en-US" sz="1100" dirty="0" smtClean="0"/>
              <a:t>Choose </a:t>
            </a:r>
            <a:r>
              <a:rPr lang="en-US" sz="1100" dirty="0"/>
              <a:t>a target frequency and, determine how much of the clock cycle will be used by the ASIC </a:t>
            </a:r>
            <a:r>
              <a:rPr lang="en-US" sz="1100" dirty="0" smtClean="0"/>
              <a:t>logic.</a:t>
            </a:r>
            <a:endParaRPr lang="en-US" sz="1100" dirty="0"/>
          </a:p>
          <a:p>
            <a:pPr lvl="1">
              <a:buFont typeface="+mj-lt"/>
              <a:buAutoNum type="arabicPeriod"/>
            </a:pPr>
            <a:endParaRPr lang="en-US" sz="1100" dirty="0" smtClean="0"/>
          </a:p>
          <a:p>
            <a:pPr lvl="1">
              <a:buFont typeface="+mj-lt"/>
              <a:buAutoNum type="arabicPeriod"/>
            </a:pPr>
            <a:r>
              <a:rPr lang="en-US" sz="1100" dirty="0" smtClean="0"/>
              <a:t>Run </a:t>
            </a:r>
            <a:r>
              <a:rPr lang="en-US" sz="1100" dirty="0"/>
              <a:t>ASIC timing closure using an industry-standard tool (e.g., </a:t>
            </a:r>
            <a:r>
              <a:rPr lang="en-US" sz="1100" dirty="0" err="1"/>
              <a:t>PrimeTime</a:t>
            </a:r>
            <a:r>
              <a:rPr lang="en-US" sz="1100" dirty="0"/>
              <a:t>) with the Achronix-provided budgetary lib files.</a:t>
            </a:r>
          </a:p>
          <a:p>
            <a:pPr lvl="1">
              <a:buFont typeface="+mj-lt"/>
              <a:buAutoNum type="arabicPeriod"/>
            </a:pPr>
            <a:endParaRPr lang="en-US" sz="1100" dirty="0" smtClean="0"/>
          </a:p>
          <a:p>
            <a:pPr lvl="1">
              <a:buFont typeface="+mj-lt"/>
              <a:buAutoNum type="arabicPeriod"/>
            </a:pPr>
            <a:r>
              <a:rPr lang="en-US" sz="1100" dirty="0" smtClean="0"/>
              <a:t>Extract </a:t>
            </a:r>
            <a:r>
              <a:rPr lang="en-US" sz="1100" dirty="0"/>
              <a:t>the ASIC portion of the delays on each wire, and provide them to ACE via constraint files, following the template provided by Achronix.</a:t>
            </a:r>
          </a:p>
          <a:p>
            <a:pPr lvl="1">
              <a:buFont typeface="+mj-lt"/>
              <a:buAutoNum type="arabicPeriod"/>
            </a:pPr>
            <a:endParaRPr lang="en-US" sz="1100" dirty="0" smtClean="0"/>
          </a:p>
          <a:p>
            <a:pPr lvl="1">
              <a:buFont typeface="+mj-lt"/>
              <a:buAutoNum type="arabicPeriod"/>
            </a:pPr>
            <a:r>
              <a:rPr lang="en-US" sz="1100" dirty="0" smtClean="0"/>
              <a:t>Runs </a:t>
            </a:r>
            <a:r>
              <a:rPr lang="en-US" sz="1100" dirty="0"/>
              <a:t>a suite of design through ACE to confirm that timing closure has been met for each one.  </a:t>
            </a:r>
          </a:p>
          <a:p>
            <a:pPr lvl="1">
              <a:buFont typeface="+mj-lt"/>
              <a:buAutoNum type="arabicPeriod"/>
            </a:pPr>
            <a:endParaRPr lang="en-US" sz="1100" dirty="0" smtClean="0"/>
          </a:p>
          <a:p>
            <a:pPr lvl="1">
              <a:buFont typeface="+mj-lt"/>
              <a:buAutoNum type="arabicPeriod"/>
            </a:pPr>
            <a:r>
              <a:rPr lang="en-US" sz="1100" dirty="0" smtClean="0"/>
              <a:t>If </a:t>
            </a:r>
            <a:r>
              <a:rPr lang="en-US" sz="1100" dirty="0"/>
              <a:t>timing cannot be met for one or more of these designs, </a:t>
            </a:r>
            <a:r>
              <a:rPr lang="en-US" sz="1100" dirty="0" smtClean="0"/>
              <a:t>modify </a:t>
            </a:r>
            <a:r>
              <a:rPr lang="en-US" sz="1100" dirty="0"/>
              <a:t>the FPGA </a:t>
            </a:r>
            <a:r>
              <a:rPr lang="en-US" sz="1100" dirty="0" smtClean="0"/>
              <a:t>design or </a:t>
            </a:r>
            <a:r>
              <a:rPr lang="en-US" sz="1100" dirty="0"/>
              <a:t>go back to step 1 .</a:t>
            </a:r>
          </a:p>
        </p:txBody>
      </p:sp>
      <p:pic>
        <p:nvPicPr>
          <p:cNvPr id="7" name="Picture 6"/>
          <p:cNvPicPr>
            <a:picLocks noChangeAspect="1"/>
          </p:cNvPicPr>
          <p:nvPr/>
        </p:nvPicPr>
        <p:blipFill>
          <a:blip r:embed="rId2"/>
          <a:stretch>
            <a:fillRect/>
          </a:stretch>
        </p:blipFill>
        <p:spPr>
          <a:xfrm>
            <a:off x="5043118" y="1040320"/>
            <a:ext cx="3094119" cy="2550098"/>
          </a:xfrm>
          <a:prstGeom prst="rect">
            <a:avLst/>
          </a:prstGeom>
        </p:spPr>
      </p:pic>
      <p:sp>
        <p:nvSpPr>
          <p:cNvPr id="12" name="TextBox 11"/>
          <p:cNvSpPr txBox="1"/>
          <p:nvPr/>
        </p:nvSpPr>
        <p:spPr>
          <a:xfrm>
            <a:off x="8214585" y="1483272"/>
            <a:ext cx="818147" cy="415498"/>
          </a:xfrm>
          <a:prstGeom prst="rect">
            <a:avLst/>
          </a:prstGeom>
          <a:noFill/>
        </p:spPr>
        <p:txBody>
          <a:bodyPr wrap="square" rtlCol="0">
            <a:spAutoFit/>
          </a:bodyPr>
          <a:lstStyle/>
          <a:p>
            <a:r>
              <a:rPr lang="en-US" sz="1050" dirty="0">
                <a:solidFill>
                  <a:schemeClr val="accent5">
                    <a:lumMod val="75000"/>
                  </a:schemeClr>
                </a:solidFill>
              </a:rPr>
              <a:t>Output</a:t>
            </a:r>
          </a:p>
          <a:p>
            <a:r>
              <a:rPr lang="en-US" sz="1050" dirty="0">
                <a:solidFill>
                  <a:schemeClr val="accent5">
                    <a:lumMod val="75000"/>
                  </a:schemeClr>
                </a:solidFill>
              </a:rPr>
              <a:t>Datapath</a:t>
            </a:r>
          </a:p>
        </p:txBody>
      </p:sp>
      <p:sp>
        <p:nvSpPr>
          <p:cNvPr id="13" name="TextBox 12"/>
          <p:cNvSpPr txBox="1"/>
          <p:nvPr/>
        </p:nvSpPr>
        <p:spPr>
          <a:xfrm>
            <a:off x="8214585" y="2547356"/>
            <a:ext cx="818147" cy="415498"/>
          </a:xfrm>
          <a:prstGeom prst="rect">
            <a:avLst/>
          </a:prstGeom>
          <a:noFill/>
        </p:spPr>
        <p:txBody>
          <a:bodyPr wrap="square" rtlCol="0">
            <a:spAutoFit/>
          </a:bodyPr>
          <a:lstStyle/>
          <a:p>
            <a:r>
              <a:rPr lang="en-US" sz="1050" dirty="0">
                <a:solidFill>
                  <a:schemeClr val="accent5">
                    <a:lumMod val="75000"/>
                  </a:schemeClr>
                </a:solidFill>
              </a:rPr>
              <a:t>Input</a:t>
            </a:r>
          </a:p>
          <a:p>
            <a:r>
              <a:rPr lang="en-US" sz="1050" dirty="0">
                <a:solidFill>
                  <a:schemeClr val="accent5">
                    <a:lumMod val="75000"/>
                  </a:schemeClr>
                </a:solidFill>
              </a:rPr>
              <a:t>Datapath</a:t>
            </a:r>
          </a:p>
        </p:txBody>
      </p:sp>
      <p:sp>
        <p:nvSpPr>
          <p:cNvPr id="2" name="Freeform 1"/>
          <p:cNvSpPr/>
          <p:nvPr/>
        </p:nvSpPr>
        <p:spPr>
          <a:xfrm>
            <a:off x="5018887" y="1561676"/>
            <a:ext cx="3245089" cy="280904"/>
          </a:xfrm>
          <a:custGeom>
            <a:avLst/>
            <a:gdLst>
              <a:gd name="connsiteX0" fmla="*/ 3245089 w 3245089"/>
              <a:gd name="connsiteY0" fmla="*/ 143371 h 280904"/>
              <a:gd name="connsiteX1" fmla="*/ 2564445 w 3245089"/>
              <a:gd name="connsiteY1" fmla="*/ 129620 h 280904"/>
              <a:gd name="connsiteX2" fmla="*/ 2468193 w 3245089"/>
              <a:gd name="connsiteY2" fmla="*/ 225873 h 280904"/>
              <a:gd name="connsiteX3" fmla="*/ 2103808 w 3245089"/>
              <a:gd name="connsiteY3" fmla="*/ 280874 h 280904"/>
              <a:gd name="connsiteX4" fmla="*/ 2014430 w 3245089"/>
              <a:gd name="connsiteY4" fmla="*/ 218998 h 280904"/>
              <a:gd name="connsiteX5" fmla="*/ 1815050 w 3245089"/>
              <a:gd name="connsiteY5" fmla="*/ 212122 h 280904"/>
              <a:gd name="connsiteX6" fmla="*/ 1808175 w 3245089"/>
              <a:gd name="connsiteY6" fmla="*/ 19617 h 280904"/>
              <a:gd name="connsiteX7" fmla="*/ 1285660 w 3245089"/>
              <a:gd name="connsiteY7" fmla="*/ 19617 h 280904"/>
              <a:gd name="connsiteX8" fmla="*/ 1175657 w 3245089"/>
              <a:gd name="connsiteY8" fmla="*/ 136495 h 280904"/>
              <a:gd name="connsiteX9" fmla="*/ 990027 w 3245089"/>
              <a:gd name="connsiteY9" fmla="*/ 136495 h 280904"/>
              <a:gd name="connsiteX10" fmla="*/ 893775 w 3245089"/>
              <a:gd name="connsiteY10" fmla="*/ 232748 h 280904"/>
              <a:gd name="connsiteX11" fmla="*/ 735645 w 3245089"/>
              <a:gd name="connsiteY11" fmla="*/ 239623 h 280904"/>
              <a:gd name="connsiteX12" fmla="*/ 598142 w 3245089"/>
              <a:gd name="connsiteY12" fmla="*/ 177747 h 280904"/>
              <a:gd name="connsiteX13" fmla="*/ 0 w 3245089"/>
              <a:gd name="connsiteY13" fmla="*/ 205247 h 280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45089" h="280904">
                <a:moveTo>
                  <a:pt x="3245089" y="143371"/>
                </a:moveTo>
                <a:cubicBezTo>
                  <a:pt x="2969508" y="129620"/>
                  <a:pt x="2693928" y="115870"/>
                  <a:pt x="2564445" y="129620"/>
                </a:cubicBezTo>
                <a:cubicBezTo>
                  <a:pt x="2434962" y="143370"/>
                  <a:pt x="2544966" y="200664"/>
                  <a:pt x="2468193" y="225873"/>
                </a:cubicBezTo>
                <a:cubicBezTo>
                  <a:pt x="2391420" y="251082"/>
                  <a:pt x="2179435" y="282020"/>
                  <a:pt x="2103808" y="280874"/>
                </a:cubicBezTo>
                <a:cubicBezTo>
                  <a:pt x="2028181" y="279728"/>
                  <a:pt x="2062556" y="230457"/>
                  <a:pt x="2014430" y="218998"/>
                </a:cubicBezTo>
                <a:cubicBezTo>
                  <a:pt x="1966304" y="207539"/>
                  <a:pt x="1849426" y="245352"/>
                  <a:pt x="1815050" y="212122"/>
                </a:cubicBezTo>
                <a:cubicBezTo>
                  <a:pt x="1780674" y="178892"/>
                  <a:pt x="1896407" y="51701"/>
                  <a:pt x="1808175" y="19617"/>
                </a:cubicBezTo>
                <a:cubicBezTo>
                  <a:pt x="1719943" y="-12467"/>
                  <a:pt x="1391080" y="137"/>
                  <a:pt x="1285660" y="19617"/>
                </a:cubicBezTo>
                <a:cubicBezTo>
                  <a:pt x="1180240" y="39097"/>
                  <a:pt x="1224929" y="117015"/>
                  <a:pt x="1175657" y="136495"/>
                </a:cubicBezTo>
                <a:cubicBezTo>
                  <a:pt x="1126385" y="155975"/>
                  <a:pt x="1037007" y="120453"/>
                  <a:pt x="990027" y="136495"/>
                </a:cubicBezTo>
                <a:cubicBezTo>
                  <a:pt x="943047" y="152537"/>
                  <a:pt x="936172" y="215560"/>
                  <a:pt x="893775" y="232748"/>
                </a:cubicBezTo>
                <a:cubicBezTo>
                  <a:pt x="851378" y="249936"/>
                  <a:pt x="784917" y="248790"/>
                  <a:pt x="735645" y="239623"/>
                </a:cubicBezTo>
                <a:cubicBezTo>
                  <a:pt x="686373" y="230456"/>
                  <a:pt x="720749" y="183476"/>
                  <a:pt x="598142" y="177747"/>
                </a:cubicBezTo>
                <a:cubicBezTo>
                  <a:pt x="475535" y="172018"/>
                  <a:pt x="237767" y="188632"/>
                  <a:pt x="0" y="205247"/>
                </a:cubicBezTo>
              </a:path>
            </a:pathLst>
          </a:custGeom>
          <a:ln>
            <a:solidFill>
              <a:srgbClr val="FF0000"/>
            </a:solidFill>
            <a:headEnd type="none" w="med" len="med"/>
            <a:tailEnd type="triangle" w="med" len="med"/>
          </a:ln>
          <a:effectLst>
            <a:glow rad="25400">
              <a:srgbClr val="FFFF00">
                <a:alpha val="40000"/>
              </a:srgbClr>
            </a:glow>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3" name="Freeform 2"/>
          <p:cNvSpPr/>
          <p:nvPr/>
        </p:nvSpPr>
        <p:spPr>
          <a:xfrm>
            <a:off x="5016500" y="2516960"/>
            <a:ext cx="3200400" cy="362647"/>
          </a:xfrm>
          <a:custGeom>
            <a:avLst/>
            <a:gdLst>
              <a:gd name="connsiteX0" fmla="*/ 0 w 3200400"/>
              <a:gd name="connsiteY0" fmla="*/ 308790 h 362647"/>
              <a:gd name="connsiteX1" fmla="*/ 622300 w 3200400"/>
              <a:gd name="connsiteY1" fmla="*/ 308790 h 362647"/>
              <a:gd name="connsiteX2" fmla="*/ 755650 w 3200400"/>
              <a:gd name="connsiteY2" fmla="*/ 353240 h 362647"/>
              <a:gd name="connsiteX3" fmla="*/ 946150 w 3200400"/>
              <a:gd name="connsiteY3" fmla="*/ 359590 h 362647"/>
              <a:gd name="connsiteX4" fmla="*/ 1079500 w 3200400"/>
              <a:gd name="connsiteY4" fmla="*/ 315140 h 362647"/>
              <a:gd name="connsiteX5" fmla="*/ 1784350 w 3200400"/>
              <a:gd name="connsiteY5" fmla="*/ 321490 h 362647"/>
              <a:gd name="connsiteX6" fmla="*/ 1765300 w 3200400"/>
              <a:gd name="connsiteY6" fmla="*/ 35740 h 362647"/>
              <a:gd name="connsiteX7" fmla="*/ 2362200 w 3200400"/>
              <a:gd name="connsiteY7" fmla="*/ 23040 h 362647"/>
              <a:gd name="connsiteX8" fmla="*/ 2482850 w 3200400"/>
              <a:gd name="connsiteY8" fmla="*/ 207190 h 362647"/>
              <a:gd name="connsiteX9" fmla="*/ 3200400 w 3200400"/>
              <a:gd name="connsiteY9" fmla="*/ 213540 h 362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00400" h="362647">
                <a:moveTo>
                  <a:pt x="0" y="308790"/>
                </a:moveTo>
                <a:cubicBezTo>
                  <a:pt x="248179" y="305086"/>
                  <a:pt x="496358" y="301382"/>
                  <a:pt x="622300" y="308790"/>
                </a:cubicBezTo>
                <a:cubicBezTo>
                  <a:pt x="748242" y="316198"/>
                  <a:pt x="701675" y="344773"/>
                  <a:pt x="755650" y="353240"/>
                </a:cubicBezTo>
                <a:cubicBezTo>
                  <a:pt x="809625" y="361707"/>
                  <a:pt x="892175" y="365940"/>
                  <a:pt x="946150" y="359590"/>
                </a:cubicBezTo>
                <a:cubicBezTo>
                  <a:pt x="1000125" y="353240"/>
                  <a:pt x="939800" y="321490"/>
                  <a:pt x="1079500" y="315140"/>
                </a:cubicBezTo>
                <a:cubicBezTo>
                  <a:pt x="1219200" y="308790"/>
                  <a:pt x="1670050" y="368057"/>
                  <a:pt x="1784350" y="321490"/>
                </a:cubicBezTo>
                <a:cubicBezTo>
                  <a:pt x="1898650" y="274923"/>
                  <a:pt x="1668992" y="85482"/>
                  <a:pt x="1765300" y="35740"/>
                </a:cubicBezTo>
                <a:cubicBezTo>
                  <a:pt x="1861608" y="-14002"/>
                  <a:pt x="2242609" y="-5535"/>
                  <a:pt x="2362200" y="23040"/>
                </a:cubicBezTo>
                <a:cubicBezTo>
                  <a:pt x="2481791" y="51615"/>
                  <a:pt x="2343150" y="175440"/>
                  <a:pt x="2482850" y="207190"/>
                </a:cubicBezTo>
                <a:cubicBezTo>
                  <a:pt x="2622550" y="238940"/>
                  <a:pt x="2911475" y="226240"/>
                  <a:pt x="3200400" y="213540"/>
                </a:cubicBezTo>
              </a:path>
            </a:pathLst>
          </a:custGeom>
          <a:ln>
            <a:solidFill>
              <a:srgbClr val="FF0000"/>
            </a:solidFill>
            <a:headEnd type="none" w="med" len="med"/>
            <a:tailEnd type="triangle" w="med" len="med"/>
          </a:ln>
          <a:effectLst>
            <a:glow rad="25400">
              <a:srgbClr val="FFFF00">
                <a:alpha val="40000"/>
              </a:srgbClr>
            </a:glow>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AC160749-BE37-425C-BB49-4BF9279ECF80}"/>
              </a:ext>
            </a:extLst>
          </p:cNvPr>
          <p:cNvSpPr>
            <a:spLocks noGrp="1"/>
          </p:cNvSpPr>
          <p:nvPr>
            <p:ph type="sldNum" sz="quarter" idx="10"/>
          </p:nvPr>
        </p:nvSpPr>
        <p:spPr/>
        <p:txBody>
          <a:bodyPr/>
          <a:lstStyle/>
          <a:p>
            <a:fld id="{3FB7B0BF-4C2A-430B-B427-4B210A416506}" type="slidenum">
              <a:rPr lang="en-US" smtClean="0"/>
              <a:pPr/>
              <a:t>8</a:t>
            </a:fld>
            <a:endParaRPr lang="en-US" dirty="0"/>
          </a:p>
        </p:txBody>
      </p:sp>
      <p:sp>
        <p:nvSpPr>
          <p:cNvPr id="10" name="Rectangle 9"/>
          <p:cNvSpPr/>
          <p:nvPr/>
        </p:nvSpPr>
        <p:spPr>
          <a:xfrm>
            <a:off x="7686460" y="4640752"/>
            <a:ext cx="1409414" cy="5027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Tree>
    <p:extLst>
      <p:ext uri="{BB962C8B-B14F-4D97-AF65-F5344CB8AC3E}">
        <p14:creationId xmlns:p14="http://schemas.microsoft.com/office/powerpoint/2010/main" val="1106765213"/>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itle 5"/>
          <p:cNvSpPr>
            <a:spLocks noGrp="1"/>
          </p:cNvSpPr>
          <p:nvPr>
            <p:ph type="title"/>
          </p:nvPr>
        </p:nvSpPr>
        <p:spPr/>
        <p:txBody>
          <a:bodyPr/>
          <a:lstStyle/>
          <a:p>
            <a:pPr eaLnBrk="1" hangingPunct="1"/>
            <a:r>
              <a:rPr lang="en-US" sz="2600" dirty="0">
                <a:latin typeface="Calibri" pitchFamily="34" charset="0"/>
              </a:rPr>
              <a:t>Advanced Mode #1 – Clock from ASIC</a:t>
            </a:r>
          </a:p>
        </p:txBody>
      </p:sp>
      <p:sp>
        <p:nvSpPr>
          <p:cNvPr id="93" name="Content Placeholder 2"/>
          <p:cNvSpPr>
            <a:spLocks noGrp="1"/>
          </p:cNvSpPr>
          <p:nvPr>
            <p:ph idx="1"/>
          </p:nvPr>
        </p:nvSpPr>
        <p:spPr>
          <a:xfrm>
            <a:off x="457200" y="940985"/>
            <a:ext cx="3590925" cy="3653641"/>
          </a:xfrm>
        </p:spPr>
        <p:txBody>
          <a:bodyPr>
            <a:normAutofit/>
          </a:bodyPr>
          <a:lstStyle/>
          <a:p>
            <a:pPr>
              <a:defRPr/>
            </a:pPr>
            <a:r>
              <a:rPr lang="en-US" sz="1800" b="1" dirty="0">
                <a:latin typeface="Calibri" pitchFamily="34" charset="0"/>
              </a:rPr>
              <a:t>ASIC Integrator:</a:t>
            </a:r>
            <a:endParaRPr lang="en-US" sz="1800" dirty="0">
              <a:latin typeface="Calibri" pitchFamily="34" charset="0"/>
            </a:endParaRPr>
          </a:p>
          <a:p>
            <a:pPr lvl="1"/>
            <a:r>
              <a:rPr lang="en-US" sz="1100" dirty="0" smtClean="0"/>
              <a:t>Do ASIC timing </a:t>
            </a:r>
            <a:r>
              <a:rPr lang="en-US" sz="1100" dirty="0"/>
              <a:t>closure using industry-standard </a:t>
            </a:r>
            <a:r>
              <a:rPr lang="en-US" sz="1100" dirty="0" smtClean="0"/>
              <a:t>tools and </a:t>
            </a:r>
            <a:r>
              <a:rPr lang="en-US" sz="1100" dirty="0"/>
              <a:t>the </a:t>
            </a:r>
            <a:r>
              <a:rPr lang="en-US" sz="1100" dirty="0" smtClean="0"/>
              <a:t>Speedcore .</a:t>
            </a:r>
            <a:r>
              <a:rPr lang="en-US" sz="1100" dirty="0"/>
              <a:t>lib </a:t>
            </a:r>
            <a:r>
              <a:rPr lang="en-US" sz="1100" dirty="0" smtClean="0"/>
              <a:t>files.</a:t>
            </a:r>
            <a:endParaRPr lang="en-US" sz="1100" dirty="0"/>
          </a:p>
          <a:p>
            <a:pPr lvl="1"/>
            <a:endParaRPr lang="en-US" sz="1100" dirty="0"/>
          </a:p>
          <a:p>
            <a:pPr lvl="1"/>
            <a:r>
              <a:rPr lang="en-US" sz="1100" dirty="0"/>
              <a:t>Extracts the ASIC portion of the delays on each wire, using the scripts and methodology provided by Achronix.</a:t>
            </a:r>
          </a:p>
          <a:p>
            <a:pPr lvl="2"/>
            <a:r>
              <a:rPr lang="en-US" sz="1050" dirty="0"/>
              <a:t>Data: 	Td1, Td2, Td5, Td6</a:t>
            </a:r>
          </a:p>
          <a:p>
            <a:pPr lvl="2"/>
            <a:r>
              <a:rPr lang="en-US" sz="1050" dirty="0"/>
              <a:t>Clocks:  	Tc1 through Tc6</a:t>
            </a:r>
          </a:p>
          <a:p>
            <a:pPr lvl="2"/>
            <a:endParaRPr lang="en-US" sz="1050" dirty="0" smtClean="0"/>
          </a:p>
          <a:p>
            <a:pPr lvl="1"/>
            <a:r>
              <a:rPr lang="en-US" sz="1100" dirty="0"/>
              <a:t>ACE determines Td3, Td4, and Tc7 as part of FPGA design flow</a:t>
            </a:r>
          </a:p>
          <a:p>
            <a:pPr lvl="2"/>
            <a:endParaRPr lang="en-US" sz="1000" dirty="0"/>
          </a:p>
          <a:p>
            <a:pPr lvl="1"/>
            <a:endParaRPr lang="en-US" sz="2400" dirty="0"/>
          </a:p>
        </p:txBody>
      </p:sp>
      <p:sp>
        <p:nvSpPr>
          <p:cNvPr id="4" name="Rectangle 3"/>
          <p:cNvSpPr/>
          <p:nvPr/>
        </p:nvSpPr>
        <p:spPr bwMode="auto">
          <a:xfrm>
            <a:off x="2695575" y="4238625"/>
            <a:ext cx="794386" cy="392757"/>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r>
              <a:rPr lang="en-US" sz="1100" b="1" dirty="0">
                <a:solidFill>
                  <a:schemeClr val="tx1"/>
                </a:solidFill>
                <a:latin typeface="Calibri" pitchFamily="34" charset="0"/>
                <a:cs typeface="Calibri" pitchFamily="34" charset="0"/>
              </a:rPr>
              <a:t>Clock Source</a:t>
            </a:r>
          </a:p>
        </p:txBody>
      </p:sp>
      <p:sp>
        <p:nvSpPr>
          <p:cNvPr id="5" name="Isosceles Triangle 4"/>
          <p:cNvSpPr/>
          <p:nvPr/>
        </p:nvSpPr>
        <p:spPr bwMode="auto">
          <a:xfrm rot="5400000">
            <a:off x="4238624" y="4276725"/>
            <a:ext cx="312420" cy="312420"/>
          </a:xfrm>
          <a:prstGeom prst="triangl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b="0" i="0" u="none" strike="noStrike" cap="none" normalizeH="0" baseline="0" dirty="0">
              <a:ln>
                <a:noFill/>
              </a:ln>
              <a:solidFill>
                <a:schemeClr val="tx1"/>
              </a:solidFill>
              <a:effectLst/>
              <a:latin typeface="Calibri" pitchFamily="34" charset="0"/>
              <a:cs typeface="Calibri" pitchFamily="34" charset="0"/>
            </a:endParaRPr>
          </a:p>
        </p:txBody>
      </p:sp>
      <p:cxnSp>
        <p:nvCxnSpPr>
          <p:cNvPr id="10" name="Straight Arrow Connector 9"/>
          <p:cNvCxnSpPr>
            <a:stCxn id="4" idx="3"/>
          </p:cNvCxnSpPr>
          <p:nvPr/>
        </p:nvCxnSpPr>
        <p:spPr bwMode="auto">
          <a:xfrm>
            <a:off x="3489961" y="4435004"/>
            <a:ext cx="748663" cy="1741"/>
          </a:xfrm>
          <a:prstGeom prst="straightConnector1">
            <a:avLst/>
          </a:prstGeom>
          <a:solidFill>
            <a:schemeClr val="accent1"/>
          </a:solidFill>
          <a:ln w="9525" cap="flat" cmpd="sng" algn="ctr">
            <a:solidFill>
              <a:srgbClr val="FF0000"/>
            </a:solidFill>
            <a:prstDash val="solid"/>
            <a:round/>
            <a:headEnd type="none" w="med" len="med"/>
            <a:tailEnd type="triangle" w="med" len="med"/>
          </a:ln>
          <a:effectLst/>
        </p:spPr>
      </p:cxnSp>
      <p:sp>
        <p:nvSpPr>
          <p:cNvPr id="14" name="Rectangle 13"/>
          <p:cNvSpPr/>
          <p:nvPr/>
        </p:nvSpPr>
        <p:spPr bwMode="auto">
          <a:xfrm>
            <a:off x="6221730" y="1426844"/>
            <a:ext cx="2506981" cy="3137535"/>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Calibri" pitchFamily="34" charset="0"/>
                <a:cs typeface="Calibri" pitchFamily="34" charset="0"/>
              </a:rPr>
              <a:t>Speedcore</a:t>
            </a:r>
          </a:p>
        </p:txBody>
      </p:sp>
      <p:grpSp>
        <p:nvGrpSpPr>
          <p:cNvPr id="2" name="Group 17"/>
          <p:cNvGrpSpPr/>
          <p:nvPr/>
        </p:nvGrpSpPr>
        <p:grpSpPr>
          <a:xfrm>
            <a:off x="4598669" y="2364106"/>
            <a:ext cx="457201" cy="685800"/>
            <a:chOff x="3284219" y="2583180"/>
            <a:chExt cx="457201" cy="685800"/>
          </a:xfrm>
        </p:grpSpPr>
        <p:sp>
          <p:nvSpPr>
            <p:cNvPr id="15" name="Rectangle 14"/>
            <p:cNvSpPr/>
            <p:nvPr/>
          </p:nvSpPr>
          <p:spPr bwMode="auto">
            <a:xfrm>
              <a:off x="3284219" y="2583180"/>
              <a:ext cx="457201" cy="6858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b="0" i="0" u="sng" strike="noStrike" cap="none" normalizeH="0" baseline="0" dirty="0">
                <a:ln>
                  <a:noFill/>
                </a:ln>
                <a:solidFill>
                  <a:schemeClr val="tx1"/>
                </a:solidFill>
                <a:effectLst/>
                <a:latin typeface="Calibri" pitchFamily="34" charset="0"/>
                <a:cs typeface="Calibri" pitchFamily="34" charset="0"/>
              </a:endParaRPr>
            </a:p>
          </p:txBody>
        </p:sp>
        <p:sp>
          <p:nvSpPr>
            <p:cNvPr id="16" name="Isosceles Triangle 15"/>
            <p:cNvSpPr/>
            <p:nvPr/>
          </p:nvSpPr>
          <p:spPr bwMode="auto">
            <a:xfrm>
              <a:off x="3421380" y="3124200"/>
              <a:ext cx="175260" cy="144780"/>
            </a:xfrm>
            <a:prstGeom prst="triangl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b="0" i="0" u="sng" strike="noStrike" cap="none" normalizeH="0" baseline="0" dirty="0">
                <a:ln>
                  <a:noFill/>
                </a:ln>
                <a:solidFill>
                  <a:schemeClr val="tx1"/>
                </a:solidFill>
                <a:effectLst/>
                <a:latin typeface="Calibri" pitchFamily="34" charset="0"/>
                <a:cs typeface="Calibri" pitchFamily="34" charset="0"/>
              </a:endParaRPr>
            </a:p>
          </p:txBody>
        </p:sp>
      </p:grpSp>
      <p:grpSp>
        <p:nvGrpSpPr>
          <p:cNvPr id="3" name="Group 18"/>
          <p:cNvGrpSpPr/>
          <p:nvPr/>
        </p:nvGrpSpPr>
        <p:grpSpPr>
          <a:xfrm>
            <a:off x="7151370" y="2364106"/>
            <a:ext cx="457201" cy="685800"/>
            <a:chOff x="3284219" y="2583180"/>
            <a:chExt cx="457201" cy="685800"/>
          </a:xfrm>
        </p:grpSpPr>
        <p:sp>
          <p:nvSpPr>
            <p:cNvPr id="20" name="Rectangle 19"/>
            <p:cNvSpPr/>
            <p:nvPr/>
          </p:nvSpPr>
          <p:spPr bwMode="auto">
            <a:xfrm>
              <a:off x="3284219" y="2583180"/>
              <a:ext cx="457201" cy="6858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b="0" i="0" u="sng" strike="noStrike" cap="none" normalizeH="0" baseline="0" dirty="0">
                <a:ln>
                  <a:noFill/>
                </a:ln>
                <a:solidFill>
                  <a:schemeClr val="tx1"/>
                </a:solidFill>
                <a:effectLst/>
                <a:latin typeface="Calibri" pitchFamily="34" charset="0"/>
                <a:cs typeface="Calibri" pitchFamily="34" charset="0"/>
              </a:endParaRPr>
            </a:p>
          </p:txBody>
        </p:sp>
        <p:sp>
          <p:nvSpPr>
            <p:cNvPr id="21" name="Isosceles Triangle 20"/>
            <p:cNvSpPr/>
            <p:nvPr/>
          </p:nvSpPr>
          <p:spPr bwMode="auto">
            <a:xfrm>
              <a:off x="3421380" y="3124200"/>
              <a:ext cx="175260" cy="144780"/>
            </a:xfrm>
            <a:prstGeom prst="triangl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b="0" i="0" u="sng" strike="noStrike" cap="none" normalizeH="0" baseline="0" dirty="0">
                <a:ln>
                  <a:noFill/>
                </a:ln>
                <a:solidFill>
                  <a:schemeClr val="tx1"/>
                </a:solidFill>
                <a:effectLst/>
                <a:latin typeface="Calibri" pitchFamily="34" charset="0"/>
                <a:cs typeface="Calibri" pitchFamily="34" charset="0"/>
              </a:endParaRPr>
            </a:p>
          </p:txBody>
        </p:sp>
      </p:grpSp>
      <p:sp>
        <p:nvSpPr>
          <p:cNvPr id="23" name="Cloud Callout 22"/>
          <p:cNvSpPr/>
          <p:nvPr/>
        </p:nvSpPr>
        <p:spPr bwMode="auto">
          <a:xfrm>
            <a:off x="5185411" y="2531744"/>
            <a:ext cx="571500" cy="373381"/>
          </a:xfrm>
          <a:prstGeom prst="cloudCallout">
            <a:avLst>
              <a:gd name="adj1" fmla="val 9834"/>
              <a:gd name="adj2" fmla="val -357"/>
            </a:avLst>
          </a:prstGeom>
          <a:ln>
            <a:no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dirty="0">
              <a:solidFill>
                <a:schemeClr val="tx1"/>
              </a:solidFill>
              <a:latin typeface="Calibri" pitchFamily="34" charset="0"/>
              <a:cs typeface="Calibri" pitchFamily="34" charset="0"/>
            </a:endParaRPr>
          </a:p>
        </p:txBody>
      </p:sp>
      <p:sp>
        <p:nvSpPr>
          <p:cNvPr id="24" name="Cloud Callout 23"/>
          <p:cNvSpPr/>
          <p:nvPr/>
        </p:nvSpPr>
        <p:spPr bwMode="auto">
          <a:xfrm>
            <a:off x="6358891" y="2531744"/>
            <a:ext cx="571500" cy="373381"/>
          </a:xfrm>
          <a:prstGeom prst="cloudCallout">
            <a:avLst>
              <a:gd name="adj1" fmla="val 9834"/>
              <a:gd name="adj2" fmla="val -357"/>
            </a:avLst>
          </a:prstGeom>
          <a:ln>
            <a:no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dirty="0">
              <a:solidFill>
                <a:schemeClr val="tx1"/>
              </a:solidFill>
              <a:latin typeface="Calibri" pitchFamily="34" charset="0"/>
              <a:cs typeface="Calibri" pitchFamily="34" charset="0"/>
            </a:endParaRPr>
          </a:p>
        </p:txBody>
      </p:sp>
      <p:cxnSp>
        <p:nvCxnSpPr>
          <p:cNvPr id="25" name="Straight Arrow Connector 24"/>
          <p:cNvCxnSpPr>
            <a:endCxn id="23" idx="0"/>
          </p:cNvCxnSpPr>
          <p:nvPr/>
        </p:nvCxnSpPr>
        <p:spPr bwMode="auto">
          <a:xfrm flipV="1">
            <a:off x="5055870" y="2718435"/>
            <a:ext cx="131314" cy="1143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27" name="Straight Arrow Connector 26"/>
          <p:cNvCxnSpPr>
            <a:stCxn id="23" idx="2"/>
            <a:endCxn id="24" idx="0"/>
          </p:cNvCxnSpPr>
          <p:nvPr/>
        </p:nvCxnSpPr>
        <p:spPr bwMode="auto">
          <a:xfrm>
            <a:off x="5756435" y="2718435"/>
            <a:ext cx="604229" cy="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30" name="Straight Arrow Connector 29"/>
          <p:cNvCxnSpPr>
            <a:endCxn id="20" idx="1"/>
          </p:cNvCxnSpPr>
          <p:nvPr/>
        </p:nvCxnSpPr>
        <p:spPr bwMode="auto">
          <a:xfrm>
            <a:off x="6930391" y="2707005"/>
            <a:ext cx="220979"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grpSp>
        <p:nvGrpSpPr>
          <p:cNvPr id="6" name="Group 31"/>
          <p:cNvGrpSpPr/>
          <p:nvPr/>
        </p:nvGrpSpPr>
        <p:grpSpPr>
          <a:xfrm>
            <a:off x="4598669" y="3293747"/>
            <a:ext cx="457201" cy="685800"/>
            <a:chOff x="3284219" y="2583180"/>
            <a:chExt cx="457201" cy="685800"/>
          </a:xfrm>
        </p:grpSpPr>
        <p:sp>
          <p:nvSpPr>
            <p:cNvPr id="33" name="Rectangle 32"/>
            <p:cNvSpPr/>
            <p:nvPr/>
          </p:nvSpPr>
          <p:spPr bwMode="auto">
            <a:xfrm>
              <a:off x="3284219" y="2583180"/>
              <a:ext cx="457201" cy="6858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b="0" i="0" u="sng" strike="noStrike" cap="none" normalizeH="0" baseline="0" dirty="0">
                <a:ln>
                  <a:noFill/>
                </a:ln>
                <a:solidFill>
                  <a:schemeClr val="tx1"/>
                </a:solidFill>
                <a:effectLst/>
                <a:latin typeface="Calibri" pitchFamily="34" charset="0"/>
                <a:cs typeface="Calibri" pitchFamily="34" charset="0"/>
              </a:endParaRPr>
            </a:p>
          </p:txBody>
        </p:sp>
        <p:sp>
          <p:nvSpPr>
            <p:cNvPr id="34" name="Isosceles Triangle 33"/>
            <p:cNvSpPr/>
            <p:nvPr/>
          </p:nvSpPr>
          <p:spPr bwMode="auto">
            <a:xfrm>
              <a:off x="3421380" y="3124200"/>
              <a:ext cx="175260" cy="144780"/>
            </a:xfrm>
            <a:prstGeom prst="triangl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b="0" i="0" u="sng" strike="noStrike" cap="none" normalizeH="0" baseline="0" dirty="0">
                <a:ln>
                  <a:noFill/>
                </a:ln>
                <a:solidFill>
                  <a:schemeClr val="tx1"/>
                </a:solidFill>
                <a:effectLst/>
                <a:latin typeface="Calibri" pitchFamily="34" charset="0"/>
                <a:cs typeface="Calibri" pitchFamily="34" charset="0"/>
              </a:endParaRPr>
            </a:p>
          </p:txBody>
        </p:sp>
      </p:grpSp>
      <p:grpSp>
        <p:nvGrpSpPr>
          <p:cNvPr id="7" name="Group 34"/>
          <p:cNvGrpSpPr/>
          <p:nvPr/>
        </p:nvGrpSpPr>
        <p:grpSpPr>
          <a:xfrm>
            <a:off x="7151370" y="3293747"/>
            <a:ext cx="457201" cy="685800"/>
            <a:chOff x="3284219" y="2583180"/>
            <a:chExt cx="457201" cy="685800"/>
          </a:xfrm>
        </p:grpSpPr>
        <p:sp>
          <p:nvSpPr>
            <p:cNvPr id="36" name="Rectangle 35"/>
            <p:cNvSpPr/>
            <p:nvPr/>
          </p:nvSpPr>
          <p:spPr bwMode="auto">
            <a:xfrm>
              <a:off x="3284219" y="2583180"/>
              <a:ext cx="457201" cy="685800"/>
            </a:xfrm>
            <a:prstGeom prst="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b="0" i="0" u="sng" strike="noStrike" cap="none" normalizeH="0" baseline="0" dirty="0">
                <a:ln>
                  <a:noFill/>
                </a:ln>
                <a:solidFill>
                  <a:schemeClr val="tx1"/>
                </a:solidFill>
                <a:effectLst/>
                <a:latin typeface="Calibri" pitchFamily="34" charset="0"/>
                <a:cs typeface="Calibri" pitchFamily="34" charset="0"/>
              </a:endParaRPr>
            </a:p>
          </p:txBody>
        </p:sp>
        <p:sp>
          <p:nvSpPr>
            <p:cNvPr id="37" name="Isosceles Triangle 36"/>
            <p:cNvSpPr/>
            <p:nvPr/>
          </p:nvSpPr>
          <p:spPr bwMode="auto">
            <a:xfrm>
              <a:off x="3421380" y="3124200"/>
              <a:ext cx="175260" cy="144780"/>
            </a:xfrm>
            <a:prstGeom prst="triangl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b="0" i="0" u="sng" strike="noStrike" cap="none" normalizeH="0" baseline="0" dirty="0">
                <a:ln>
                  <a:noFill/>
                </a:ln>
                <a:solidFill>
                  <a:schemeClr val="tx1"/>
                </a:solidFill>
                <a:effectLst/>
                <a:latin typeface="Calibri" pitchFamily="34" charset="0"/>
                <a:cs typeface="Calibri" pitchFamily="34" charset="0"/>
              </a:endParaRPr>
            </a:p>
          </p:txBody>
        </p:sp>
      </p:grpSp>
      <p:sp>
        <p:nvSpPr>
          <p:cNvPr id="38" name="Cloud Callout 37"/>
          <p:cNvSpPr/>
          <p:nvPr/>
        </p:nvSpPr>
        <p:spPr bwMode="auto">
          <a:xfrm>
            <a:off x="5185411" y="3461385"/>
            <a:ext cx="571500" cy="373381"/>
          </a:xfrm>
          <a:prstGeom prst="cloudCallout">
            <a:avLst>
              <a:gd name="adj1" fmla="val 9834"/>
              <a:gd name="adj2" fmla="val -357"/>
            </a:avLst>
          </a:prstGeom>
          <a:ln>
            <a:no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dirty="0">
              <a:solidFill>
                <a:schemeClr val="tx1"/>
              </a:solidFill>
              <a:latin typeface="Calibri" pitchFamily="34" charset="0"/>
              <a:cs typeface="Calibri" pitchFamily="34" charset="0"/>
            </a:endParaRPr>
          </a:p>
        </p:txBody>
      </p:sp>
      <p:sp>
        <p:nvSpPr>
          <p:cNvPr id="39" name="Cloud Callout 38"/>
          <p:cNvSpPr/>
          <p:nvPr/>
        </p:nvSpPr>
        <p:spPr bwMode="auto">
          <a:xfrm>
            <a:off x="6358891" y="3461385"/>
            <a:ext cx="571500" cy="373381"/>
          </a:xfrm>
          <a:prstGeom prst="cloudCallout">
            <a:avLst>
              <a:gd name="adj1" fmla="val 9834"/>
              <a:gd name="adj2" fmla="val -357"/>
            </a:avLst>
          </a:prstGeom>
          <a:ln>
            <a:no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dirty="0">
              <a:solidFill>
                <a:schemeClr val="tx1"/>
              </a:solidFill>
              <a:latin typeface="Calibri" pitchFamily="34" charset="0"/>
              <a:cs typeface="Calibri" pitchFamily="34" charset="0"/>
            </a:endParaRPr>
          </a:p>
        </p:txBody>
      </p:sp>
      <p:cxnSp>
        <p:nvCxnSpPr>
          <p:cNvPr id="40" name="Straight Arrow Connector 39"/>
          <p:cNvCxnSpPr/>
          <p:nvPr/>
        </p:nvCxnSpPr>
        <p:spPr bwMode="auto">
          <a:xfrm flipH="1" flipV="1">
            <a:off x="5055870" y="3648076"/>
            <a:ext cx="131314" cy="1143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41" name="Straight Arrow Connector 40"/>
          <p:cNvCxnSpPr/>
          <p:nvPr/>
        </p:nvCxnSpPr>
        <p:spPr bwMode="auto">
          <a:xfrm flipH="1">
            <a:off x="5756436" y="3648076"/>
            <a:ext cx="602455" cy="0"/>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42" name="Straight Arrow Connector 41"/>
          <p:cNvCxnSpPr/>
          <p:nvPr/>
        </p:nvCxnSpPr>
        <p:spPr bwMode="auto">
          <a:xfrm flipH="1">
            <a:off x="6930391" y="3636646"/>
            <a:ext cx="220979"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sp>
        <p:nvSpPr>
          <p:cNvPr id="44" name="TextBox 43"/>
          <p:cNvSpPr txBox="1"/>
          <p:nvPr/>
        </p:nvSpPr>
        <p:spPr>
          <a:xfrm>
            <a:off x="5688331" y="2531744"/>
            <a:ext cx="685801" cy="230832"/>
          </a:xfrm>
          <a:prstGeom prst="rect">
            <a:avLst/>
          </a:prstGeom>
          <a:noFill/>
        </p:spPr>
        <p:txBody>
          <a:bodyPr wrap="square" rtlCol="0">
            <a:spAutoFit/>
          </a:bodyPr>
          <a:lstStyle/>
          <a:p>
            <a:r>
              <a:rPr lang="en-US" sz="900" dirty="0" err="1">
                <a:solidFill>
                  <a:schemeClr val="tx1"/>
                </a:solidFill>
                <a:latin typeface="Calibri" pitchFamily="34" charset="0"/>
                <a:cs typeface="Calibri" pitchFamily="34" charset="0"/>
              </a:rPr>
              <a:t>data_in</a:t>
            </a:r>
            <a:endParaRPr lang="en-US" sz="900" dirty="0">
              <a:solidFill>
                <a:schemeClr val="tx1"/>
              </a:solidFill>
              <a:latin typeface="Calibri" pitchFamily="34" charset="0"/>
              <a:cs typeface="Calibri" pitchFamily="34" charset="0"/>
            </a:endParaRPr>
          </a:p>
        </p:txBody>
      </p:sp>
      <p:sp>
        <p:nvSpPr>
          <p:cNvPr id="45" name="TextBox 44"/>
          <p:cNvSpPr txBox="1"/>
          <p:nvPr/>
        </p:nvSpPr>
        <p:spPr>
          <a:xfrm>
            <a:off x="5688331" y="3461385"/>
            <a:ext cx="685801" cy="230832"/>
          </a:xfrm>
          <a:prstGeom prst="rect">
            <a:avLst/>
          </a:prstGeom>
          <a:noFill/>
        </p:spPr>
        <p:txBody>
          <a:bodyPr wrap="square" rtlCol="0">
            <a:spAutoFit/>
          </a:bodyPr>
          <a:lstStyle/>
          <a:p>
            <a:r>
              <a:rPr lang="en-US" sz="900" dirty="0" err="1">
                <a:solidFill>
                  <a:schemeClr val="tx1"/>
                </a:solidFill>
                <a:latin typeface="Calibri" pitchFamily="34" charset="0"/>
                <a:cs typeface="Calibri" pitchFamily="34" charset="0"/>
              </a:rPr>
              <a:t>data_out</a:t>
            </a:r>
            <a:endParaRPr lang="en-US" sz="900" dirty="0">
              <a:solidFill>
                <a:schemeClr val="tx1"/>
              </a:solidFill>
              <a:latin typeface="Calibri" pitchFamily="34" charset="0"/>
              <a:cs typeface="Calibri" pitchFamily="34" charset="0"/>
            </a:endParaRPr>
          </a:p>
        </p:txBody>
      </p:sp>
      <p:cxnSp>
        <p:nvCxnSpPr>
          <p:cNvPr id="49" name="Straight Arrow Connector 48"/>
          <p:cNvCxnSpPr>
            <a:stCxn id="5" idx="0"/>
          </p:cNvCxnSpPr>
          <p:nvPr/>
        </p:nvCxnSpPr>
        <p:spPr bwMode="auto">
          <a:xfrm>
            <a:off x="4551044" y="4432935"/>
            <a:ext cx="1322073" cy="0"/>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cxnSp>
        <p:nvCxnSpPr>
          <p:cNvPr id="52" name="Straight Arrow Connector 51"/>
          <p:cNvCxnSpPr/>
          <p:nvPr/>
        </p:nvCxnSpPr>
        <p:spPr bwMode="auto">
          <a:xfrm flipV="1">
            <a:off x="5873116" y="4215765"/>
            <a:ext cx="0" cy="220980"/>
          </a:xfrm>
          <a:prstGeom prst="straightConnector1">
            <a:avLst/>
          </a:prstGeom>
          <a:solidFill>
            <a:schemeClr val="accent1"/>
          </a:solidFill>
          <a:ln w="9525" cap="flat" cmpd="sng" algn="ctr">
            <a:solidFill>
              <a:srgbClr val="FF0000"/>
            </a:solidFill>
            <a:prstDash val="solid"/>
            <a:round/>
            <a:headEnd type="none" w="med" len="med"/>
            <a:tailEnd type="oval" w="med" len="med"/>
          </a:ln>
          <a:effectLst/>
        </p:spPr>
      </p:cxnSp>
      <p:cxnSp>
        <p:nvCxnSpPr>
          <p:cNvPr id="54" name="Straight Arrow Connector 53"/>
          <p:cNvCxnSpPr/>
          <p:nvPr/>
        </p:nvCxnSpPr>
        <p:spPr bwMode="auto">
          <a:xfrm flipH="1">
            <a:off x="4436746" y="4215765"/>
            <a:ext cx="1419225" cy="0"/>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grpSp>
        <p:nvGrpSpPr>
          <p:cNvPr id="8" name="Group 69"/>
          <p:cNvGrpSpPr/>
          <p:nvPr/>
        </p:nvGrpSpPr>
        <p:grpSpPr>
          <a:xfrm>
            <a:off x="4436746" y="3049906"/>
            <a:ext cx="399095" cy="1165859"/>
            <a:chOff x="2893695" y="2613661"/>
            <a:chExt cx="399095" cy="1165859"/>
          </a:xfrm>
        </p:grpSpPr>
        <p:cxnSp>
          <p:nvCxnSpPr>
            <p:cNvPr id="56" name="Straight Arrow Connector 55"/>
            <p:cNvCxnSpPr/>
            <p:nvPr/>
          </p:nvCxnSpPr>
          <p:spPr bwMode="auto">
            <a:xfrm flipV="1">
              <a:off x="2893695" y="2750819"/>
              <a:ext cx="0" cy="1028701"/>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cxnSp>
          <p:nvCxnSpPr>
            <p:cNvPr id="58" name="Straight Arrow Connector 57"/>
            <p:cNvCxnSpPr/>
            <p:nvPr/>
          </p:nvCxnSpPr>
          <p:spPr bwMode="auto">
            <a:xfrm>
              <a:off x="2893695" y="2750819"/>
              <a:ext cx="399095" cy="0"/>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cxnSp>
          <p:nvCxnSpPr>
            <p:cNvPr id="61" name="Straight Arrow Connector 60"/>
            <p:cNvCxnSpPr/>
            <p:nvPr/>
          </p:nvCxnSpPr>
          <p:spPr bwMode="auto">
            <a:xfrm flipV="1">
              <a:off x="3292790" y="2613661"/>
              <a:ext cx="0" cy="137158"/>
            </a:xfrm>
            <a:prstGeom prst="straightConnector1">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68" name="Straight Arrow Connector 67"/>
            <p:cNvCxnSpPr/>
            <p:nvPr/>
          </p:nvCxnSpPr>
          <p:spPr bwMode="auto">
            <a:xfrm>
              <a:off x="2893695" y="3672840"/>
              <a:ext cx="399095" cy="0"/>
            </a:xfrm>
            <a:prstGeom prst="straightConnector1">
              <a:avLst/>
            </a:prstGeom>
            <a:solidFill>
              <a:schemeClr val="accent1"/>
            </a:solidFill>
            <a:ln w="9525" cap="flat" cmpd="sng" algn="ctr">
              <a:solidFill>
                <a:srgbClr val="FF0000"/>
              </a:solidFill>
              <a:prstDash val="solid"/>
              <a:round/>
              <a:headEnd type="oval" w="med" len="med"/>
              <a:tailEnd type="none" w="med" len="med"/>
            </a:ln>
            <a:effectLst/>
          </p:spPr>
        </p:cxnSp>
        <p:cxnSp>
          <p:nvCxnSpPr>
            <p:cNvPr id="69" name="Straight Arrow Connector 68"/>
            <p:cNvCxnSpPr/>
            <p:nvPr/>
          </p:nvCxnSpPr>
          <p:spPr bwMode="auto">
            <a:xfrm flipV="1">
              <a:off x="3292790" y="3535682"/>
              <a:ext cx="0" cy="137158"/>
            </a:xfrm>
            <a:prstGeom prst="straightConnector1">
              <a:avLst/>
            </a:prstGeom>
            <a:solidFill>
              <a:schemeClr val="accent1"/>
            </a:solidFill>
            <a:ln w="9525" cap="flat" cmpd="sng" algn="ctr">
              <a:solidFill>
                <a:srgbClr val="FF0000"/>
              </a:solidFill>
              <a:prstDash val="solid"/>
              <a:round/>
              <a:headEnd type="none" w="med" len="med"/>
              <a:tailEnd type="triangle" w="med" len="med"/>
            </a:ln>
            <a:effectLst/>
          </p:spPr>
        </p:cxnSp>
      </p:grpSp>
      <p:grpSp>
        <p:nvGrpSpPr>
          <p:cNvPr id="9" name="Group 70"/>
          <p:cNvGrpSpPr/>
          <p:nvPr/>
        </p:nvGrpSpPr>
        <p:grpSpPr>
          <a:xfrm flipH="1">
            <a:off x="7370922" y="3049906"/>
            <a:ext cx="399095" cy="1165859"/>
            <a:chOff x="2893695" y="2613661"/>
            <a:chExt cx="399095" cy="1165859"/>
          </a:xfrm>
        </p:grpSpPr>
        <p:cxnSp>
          <p:nvCxnSpPr>
            <p:cNvPr id="72" name="Straight Arrow Connector 71"/>
            <p:cNvCxnSpPr/>
            <p:nvPr/>
          </p:nvCxnSpPr>
          <p:spPr bwMode="auto">
            <a:xfrm flipV="1">
              <a:off x="2893695" y="2750819"/>
              <a:ext cx="0" cy="1028701"/>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cxnSp>
          <p:nvCxnSpPr>
            <p:cNvPr id="73" name="Straight Arrow Connector 72"/>
            <p:cNvCxnSpPr/>
            <p:nvPr/>
          </p:nvCxnSpPr>
          <p:spPr bwMode="auto">
            <a:xfrm>
              <a:off x="2893695" y="2750819"/>
              <a:ext cx="399095" cy="0"/>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cxnSp>
          <p:nvCxnSpPr>
            <p:cNvPr id="74" name="Straight Arrow Connector 73"/>
            <p:cNvCxnSpPr/>
            <p:nvPr/>
          </p:nvCxnSpPr>
          <p:spPr bwMode="auto">
            <a:xfrm flipV="1">
              <a:off x="3292790" y="2613661"/>
              <a:ext cx="0" cy="137158"/>
            </a:xfrm>
            <a:prstGeom prst="straightConnector1">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75" name="Straight Arrow Connector 74"/>
            <p:cNvCxnSpPr/>
            <p:nvPr/>
          </p:nvCxnSpPr>
          <p:spPr bwMode="auto">
            <a:xfrm>
              <a:off x="2893695" y="3672840"/>
              <a:ext cx="399095" cy="0"/>
            </a:xfrm>
            <a:prstGeom prst="straightConnector1">
              <a:avLst/>
            </a:prstGeom>
            <a:solidFill>
              <a:schemeClr val="accent1"/>
            </a:solidFill>
            <a:ln w="9525" cap="flat" cmpd="sng" algn="ctr">
              <a:solidFill>
                <a:srgbClr val="FF0000"/>
              </a:solidFill>
              <a:prstDash val="solid"/>
              <a:round/>
              <a:headEnd type="oval" w="med" len="med"/>
              <a:tailEnd type="none" w="med" len="med"/>
            </a:ln>
            <a:effectLst/>
          </p:spPr>
        </p:cxnSp>
        <p:cxnSp>
          <p:nvCxnSpPr>
            <p:cNvPr id="76" name="Straight Arrow Connector 75"/>
            <p:cNvCxnSpPr/>
            <p:nvPr/>
          </p:nvCxnSpPr>
          <p:spPr bwMode="auto">
            <a:xfrm flipV="1">
              <a:off x="3292790" y="3535682"/>
              <a:ext cx="0" cy="137158"/>
            </a:xfrm>
            <a:prstGeom prst="straightConnector1">
              <a:avLst/>
            </a:prstGeom>
            <a:solidFill>
              <a:schemeClr val="accent1"/>
            </a:solidFill>
            <a:ln w="9525" cap="flat" cmpd="sng" algn="ctr">
              <a:solidFill>
                <a:srgbClr val="FF0000"/>
              </a:solidFill>
              <a:prstDash val="solid"/>
              <a:round/>
              <a:headEnd type="none" w="med" len="med"/>
              <a:tailEnd type="triangle" w="med" len="med"/>
            </a:ln>
            <a:effectLst/>
          </p:spPr>
        </p:cxnSp>
      </p:grpSp>
      <p:cxnSp>
        <p:nvCxnSpPr>
          <p:cNvPr id="77" name="Straight Arrow Connector 76"/>
          <p:cNvCxnSpPr/>
          <p:nvPr/>
        </p:nvCxnSpPr>
        <p:spPr bwMode="auto">
          <a:xfrm flipH="1">
            <a:off x="5873117" y="4215765"/>
            <a:ext cx="348613" cy="0"/>
          </a:xfrm>
          <a:prstGeom prst="straightConnector1">
            <a:avLst/>
          </a:prstGeom>
          <a:solidFill>
            <a:schemeClr val="accent1"/>
          </a:solidFill>
          <a:ln w="9525" cap="flat" cmpd="sng" algn="ctr">
            <a:solidFill>
              <a:srgbClr val="FF0000"/>
            </a:solidFill>
            <a:prstDash val="solid"/>
            <a:round/>
            <a:headEnd type="triangle" w="med" len="med"/>
            <a:tailEnd type="none" w="med" len="med"/>
          </a:ln>
          <a:effectLst/>
        </p:spPr>
      </p:cxnSp>
      <p:cxnSp>
        <p:nvCxnSpPr>
          <p:cNvPr id="79" name="Straight Arrow Connector 78"/>
          <p:cNvCxnSpPr/>
          <p:nvPr/>
        </p:nvCxnSpPr>
        <p:spPr bwMode="auto">
          <a:xfrm flipH="1">
            <a:off x="6221730" y="4215765"/>
            <a:ext cx="1543051" cy="0"/>
          </a:xfrm>
          <a:prstGeom prst="straightConnector1">
            <a:avLst/>
          </a:prstGeom>
          <a:solidFill>
            <a:schemeClr val="accent1"/>
          </a:solidFill>
          <a:ln w="9525" cap="flat" cmpd="sng" algn="ctr">
            <a:solidFill>
              <a:srgbClr val="FF0000"/>
            </a:solidFill>
            <a:prstDash val="solid"/>
            <a:round/>
            <a:headEnd type="none" w="med" len="med"/>
            <a:tailEnd type="none" w="med" len="med"/>
          </a:ln>
          <a:effectLst/>
        </p:spPr>
      </p:cxnSp>
      <p:sp>
        <p:nvSpPr>
          <p:cNvPr id="84" name="TextBox 83"/>
          <p:cNvSpPr txBox="1"/>
          <p:nvPr/>
        </p:nvSpPr>
        <p:spPr>
          <a:xfrm>
            <a:off x="5833111" y="3987167"/>
            <a:ext cx="685801" cy="230832"/>
          </a:xfrm>
          <a:prstGeom prst="rect">
            <a:avLst/>
          </a:prstGeom>
          <a:noFill/>
        </p:spPr>
        <p:txBody>
          <a:bodyPr wrap="square" rtlCol="0">
            <a:spAutoFit/>
          </a:bodyPr>
          <a:lstStyle/>
          <a:p>
            <a:r>
              <a:rPr lang="en-US" sz="900" dirty="0" err="1">
                <a:solidFill>
                  <a:schemeClr val="tx1"/>
                </a:solidFill>
                <a:latin typeface="Calibri" pitchFamily="34" charset="0"/>
                <a:cs typeface="Calibri" pitchFamily="34" charset="0"/>
              </a:rPr>
              <a:t>clk_in</a:t>
            </a:r>
            <a:endParaRPr lang="en-US" sz="900" dirty="0">
              <a:solidFill>
                <a:schemeClr val="tx1"/>
              </a:solidFill>
              <a:latin typeface="Calibri" pitchFamily="34" charset="0"/>
              <a:cs typeface="Calibri" pitchFamily="34" charset="0"/>
            </a:endParaRPr>
          </a:p>
        </p:txBody>
      </p:sp>
      <p:grpSp>
        <p:nvGrpSpPr>
          <p:cNvPr id="11" name="Group 92"/>
          <p:cNvGrpSpPr/>
          <p:nvPr/>
        </p:nvGrpSpPr>
        <p:grpSpPr>
          <a:xfrm>
            <a:off x="3905251" y="2718435"/>
            <a:ext cx="693418" cy="918211"/>
            <a:chOff x="1946910" y="2282190"/>
            <a:chExt cx="1108708" cy="918211"/>
          </a:xfrm>
        </p:grpSpPr>
        <p:cxnSp>
          <p:nvCxnSpPr>
            <p:cNvPr id="86" name="Straight Arrow Connector 85"/>
            <p:cNvCxnSpPr/>
            <p:nvPr/>
          </p:nvCxnSpPr>
          <p:spPr bwMode="auto">
            <a:xfrm>
              <a:off x="1946910" y="2282190"/>
              <a:ext cx="1108708"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89" name="Straight Arrow Connector 88"/>
            <p:cNvCxnSpPr/>
            <p:nvPr/>
          </p:nvCxnSpPr>
          <p:spPr bwMode="auto">
            <a:xfrm flipH="1">
              <a:off x="1946910" y="3200400"/>
              <a:ext cx="1108708"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grpSp>
      <p:grpSp>
        <p:nvGrpSpPr>
          <p:cNvPr id="12" name="Group 91"/>
          <p:cNvGrpSpPr/>
          <p:nvPr/>
        </p:nvGrpSpPr>
        <p:grpSpPr>
          <a:xfrm>
            <a:off x="7608571" y="2718435"/>
            <a:ext cx="624840" cy="918211"/>
            <a:chOff x="6065520" y="2282190"/>
            <a:chExt cx="1108708" cy="918211"/>
          </a:xfrm>
        </p:grpSpPr>
        <p:cxnSp>
          <p:nvCxnSpPr>
            <p:cNvPr id="90" name="Straight Arrow Connector 89"/>
            <p:cNvCxnSpPr/>
            <p:nvPr/>
          </p:nvCxnSpPr>
          <p:spPr bwMode="auto">
            <a:xfrm>
              <a:off x="6065520" y="2282190"/>
              <a:ext cx="1108708"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cxnSp>
          <p:nvCxnSpPr>
            <p:cNvPr id="91" name="Straight Arrow Connector 90"/>
            <p:cNvCxnSpPr/>
            <p:nvPr/>
          </p:nvCxnSpPr>
          <p:spPr bwMode="auto">
            <a:xfrm flipH="1">
              <a:off x="6065520" y="3200400"/>
              <a:ext cx="1108708" cy="1"/>
            </a:xfrm>
            <a:prstGeom prst="straightConnector1">
              <a:avLst/>
            </a:prstGeom>
            <a:solidFill>
              <a:schemeClr val="accent1"/>
            </a:solidFill>
            <a:ln w="9525" cap="flat" cmpd="sng" algn="ctr">
              <a:solidFill>
                <a:schemeClr val="tx1"/>
              </a:solidFill>
              <a:prstDash val="solid"/>
              <a:round/>
              <a:headEnd type="none" w="med" len="med"/>
              <a:tailEnd type="triangle" w="med" len="med"/>
            </a:ln>
            <a:effectLst/>
          </p:spPr>
        </p:cxnSp>
      </p:grpSp>
      <p:sp>
        <p:nvSpPr>
          <p:cNvPr id="64" name="TextBox 63"/>
          <p:cNvSpPr txBox="1"/>
          <p:nvPr/>
        </p:nvSpPr>
        <p:spPr>
          <a:xfrm>
            <a:off x="3489962" y="4400550"/>
            <a:ext cx="436242" cy="230832"/>
          </a:xfrm>
          <a:prstGeom prst="rect">
            <a:avLst/>
          </a:prstGeom>
          <a:noFill/>
        </p:spPr>
        <p:txBody>
          <a:bodyPr wrap="square" rtlCol="0">
            <a:spAutoFit/>
          </a:bodyPr>
          <a:lstStyle/>
          <a:p>
            <a:r>
              <a:rPr lang="en-US" sz="900" b="1" i="1" dirty="0">
                <a:solidFill>
                  <a:srgbClr val="0070C0"/>
                </a:solidFill>
                <a:latin typeface="Calibri" pitchFamily="34" charset="0"/>
                <a:cs typeface="Calibri" pitchFamily="34" charset="0"/>
              </a:rPr>
              <a:t>Tc1</a:t>
            </a:r>
          </a:p>
        </p:txBody>
      </p:sp>
      <p:sp>
        <p:nvSpPr>
          <p:cNvPr id="66" name="TextBox 65"/>
          <p:cNvSpPr txBox="1"/>
          <p:nvPr/>
        </p:nvSpPr>
        <p:spPr>
          <a:xfrm>
            <a:off x="4551044" y="4257675"/>
            <a:ext cx="685801" cy="230832"/>
          </a:xfrm>
          <a:prstGeom prst="rect">
            <a:avLst/>
          </a:prstGeom>
          <a:noFill/>
        </p:spPr>
        <p:txBody>
          <a:bodyPr wrap="square" rtlCol="0">
            <a:spAutoFit/>
          </a:bodyPr>
          <a:lstStyle/>
          <a:p>
            <a:r>
              <a:rPr lang="en-US" sz="900" b="1" i="1" dirty="0">
                <a:solidFill>
                  <a:srgbClr val="0070C0"/>
                </a:solidFill>
                <a:latin typeface="Calibri" pitchFamily="34" charset="0"/>
                <a:cs typeface="Calibri" pitchFamily="34" charset="0"/>
              </a:rPr>
              <a:t>Tc2</a:t>
            </a:r>
          </a:p>
        </p:txBody>
      </p:sp>
      <p:sp>
        <p:nvSpPr>
          <p:cNvPr id="67" name="TextBox 66"/>
          <p:cNvSpPr txBox="1"/>
          <p:nvPr/>
        </p:nvSpPr>
        <p:spPr>
          <a:xfrm>
            <a:off x="4911090" y="4031769"/>
            <a:ext cx="685801" cy="230832"/>
          </a:xfrm>
          <a:prstGeom prst="rect">
            <a:avLst/>
          </a:prstGeom>
          <a:noFill/>
        </p:spPr>
        <p:txBody>
          <a:bodyPr wrap="square" rtlCol="0">
            <a:spAutoFit/>
          </a:bodyPr>
          <a:lstStyle/>
          <a:p>
            <a:r>
              <a:rPr lang="en-US" sz="900" b="1" i="1" dirty="0">
                <a:solidFill>
                  <a:srgbClr val="0070C0"/>
                </a:solidFill>
                <a:latin typeface="Calibri" pitchFamily="34" charset="0"/>
                <a:cs typeface="Calibri" pitchFamily="34" charset="0"/>
              </a:rPr>
              <a:t>Tc3</a:t>
            </a:r>
          </a:p>
        </p:txBody>
      </p:sp>
      <p:sp>
        <p:nvSpPr>
          <p:cNvPr id="70" name="TextBox 69"/>
          <p:cNvSpPr txBox="1"/>
          <p:nvPr/>
        </p:nvSpPr>
        <p:spPr>
          <a:xfrm>
            <a:off x="4427219" y="3944928"/>
            <a:ext cx="685801" cy="230832"/>
          </a:xfrm>
          <a:prstGeom prst="rect">
            <a:avLst/>
          </a:prstGeom>
          <a:noFill/>
        </p:spPr>
        <p:txBody>
          <a:bodyPr wrap="square" rtlCol="0">
            <a:spAutoFit/>
          </a:bodyPr>
          <a:lstStyle/>
          <a:p>
            <a:r>
              <a:rPr lang="en-US" sz="900" b="1" i="1" dirty="0">
                <a:solidFill>
                  <a:srgbClr val="0070C0"/>
                </a:solidFill>
                <a:latin typeface="Calibri" pitchFamily="34" charset="0"/>
                <a:cs typeface="Calibri" pitchFamily="34" charset="0"/>
              </a:rPr>
              <a:t>Tc4</a:t>
            </a:r>
          </a:p>
        </p:txBody>
      </p:sp>
      <p:sp>
        <p:nvSpPr>
          <p:cNvPr id="71" name="TextBox 70"/>
          <p:cNvSpPr txBox="1"/>
          <p:nvPr/>
        </p:nvSpPr>
        <p:spPr>
          <a:xfrm>
            <a:off x="4427219" y="3021331"/>
            <a:ext cx="685801" cy="230832"/>
          </a:xfrm>
          <a:prstGeom prst="rect">
            <a:avLst/>
          </a:prstGeom>
          <a:noFill/>
        </p:spPr>
        <p:txBody>
          <a:bodyPr wrap="square" rtlCol="0">
            <a:spAutoFit/>
          </a:bodyPr>
          <a:lstStyle/>
          <a:p>
            <a:r>
              <a:rPr lang="en-US" sz="900" b="1" i="1" dirty="0">
                <a:solidFill>
                  <a:srgbClr val="0070C0"/>
                </a:solidFill>
                <a:latin typeface="Calibri" pitchFamily="34" charset="0"/>
                <a:cs typeface="Calibri" pitchFamily="34" charset="0"/>
              </a:rPr>
              <a:t>Tc5</a:t>
            </a:r>
          </a:p>
        </p:txBody>
      </p:sp>
      <p:sp>
        <p:nvSpPr>
          <p:cNvPr id="78" name="TextBox 77"/>
          <p:cNvSpPr txBox="1"/>
          <p:nvPr/>
        </p:nvSpPr>
        <p:spPr>
          <a:xfrm>
            <a:off x="5852161" y="4170834"/>
            <a:ext cx="685801" cy="230832"/>
          </a:xfrm>
          <a:prstGeom prst="rect">
            <a:avLst/>
          </a:prstGeom>
          <a:noFill/>
        </p:spPr>
        <p:txBody>
          <a:bodyPr wrap="square" rtlCol="0">
            <a:spAutoFit/>
          </a:bodyPr>
          <a:lstStyle/>
          <a:p>
            <a:r>
              <a:rPr lang="en-US" sz="900" b="1" i="1" dirty="0">
                <a:solidFill>
                  <a:srgbClr val="0070C0"/>
                </a:solidFill>
                <a:latin typeface="Calibri" pitchFamily="34" charset="0"/>
                <a:cs typeface="Calibri" pitchFamily="34" charset="0"/>
              </a:rPr>
              <a:t>Tc6</a:t>
            </a:r>
          </a:p>
        </p:txBody>
      </p:sp>
      <p:sp>
        <p:nvSpPr>
          <p:cNvPr id="80" name="TextBox 79"/>
          <p:cNvSpPr txBox="1"/>
          <p:nvPr/>
        </p:nvSpPr>
        <p:spPr>
          <a:xfrm>
            <a:off x="6374132" y="4031769"/>
            <a:ext cx="685801" cy="230832"/>
          </a:xfrm>
          <a:prstGeom prst="rect">
            <a:avLst/>
          </a:prstGeom>
          <a:noFill/>
        </p:spPr>
        <p:txBody>
          <a:bodyPr wrap="square" rtlCol="0">
            <a:spAutoFit/>
          </a:bodyPr>
          <a:lstStyle/>
          <a:p>
            <a:r>
              <a:rPr lang="en-US" sz="900" b="1" i="1" dirty="0">
                <a:solidFill>
                  <a:srgbClr val="0070C0"/>
                </a:solidFill>
                <a:latin typeface="Calibri" pitchFamily="34" charset="0"/>
                <a:cs typeface="Calibri" pitchFamily="34" charset="0"/>
              </a:rPr>
              <a:t>Tc7</a:t>
            </a:r>
          </a:p>
        </p:txBody>
      </p:sp>
      <p:sp>
        <p:nvSpPr>
          <p:cNvPr id="81" name="TextBox 80"/>
          <p:cNvSpPr txBox="1"/>
          <p:nvPr/>
        </p:nvSpPr>
        <p:spPr>
          <a:xfrm>
            <a:off x="4977765" y="2767965"/>
            <a:ext cx="685801" cy="230832"/>
          </a:xfrm>
          <a:prstGeom prst="rect">
            <a:avLst/>
          </a:prstGeom>
          <a:noFill/>
        </p:spPr>
        <p:txBody>
          <a:bodyPr wrap="square" rtlCol="0">
            <a:spAutoFit/>
          </a:bodyPr>
          <a:lstStyle/>
          <a:p>
            <a:r>
              <a:rPr lang="en-US" sz="900" b="1" i="1" dirty="0">
                <a:solidFill>
                  <a:schemeClr val="accent1">
                    <a:lumMod val="50000"/>
                  </a:schemeClr>
                </a:solidFill>
                <a:latin typeface="Calibri" pitchFamily="34" charset="0"/>
                <a:cs typeface="Calibri" pitchFamily="34" charset="0"/>
              </a:rPr>
              <a:t>Td1</a:t>
            </a:r>
          </a:p>
        </p:txBody>
      </p:sp>
      <p:sp>
        <p:nvSpPr>
          <p:cNvPr id="82" name="TextBox 81"/>
          <p:cNvSpPr txBox="1"/>
          <p:nvPr/>
        </p:nvSpPr>
        <p:spPr>
          <a:xfrm>
            <a:off x="4977765" y="3692217"/>
            <a:ext cx="685801" cy="230832"/>
          </a:xfrm>
          <a:prstGeom prst="rect">
            <a:avLst/>
          </a:prstGeom>
          <a:noFill/>
        </p:spPr>
        <p:txBody>
          <a:bodyPr wrap="square" rtlCol="0">
            <a:spAutoFit/>
          </a:bodyPr>
          <a:lstStyle/>
          <a:p>
            <a:r>
              <a:rPr lang="en-US" sz="900" b="1" i="1" dirty="0">
                <a:solidFill>
                  <a:schemeClr val="accent1">
                    <a:lumMod val="50000"/>
                  </a:schemeClr>
                </a:solidFill>
                <a:latin typeface="Calibri" pitchFamily="34" charset="0"/>
                <a:cs typeface="Calibri" pitchFamily="34" charset="0"/>
              </a:rPr>
              <a:t>Td6</a:t>
            </a:r>
          </a:p>
        </p:txBody>
      </p:sp>
      <p:sp>
        <p:nvSpPr>
          <p:cNvPr id="83" name="TextBox 82"/>
          <p:cNvSpPr txBox="1"/>
          <p:nvPr/>
        </p:nvSpPr>
        <p:spPr>
          <a:xfrm>
            <a:off x="5697856" y="2720340"/>
            <a:ext cx="685801" cy="230832"/>
          </a:xfrm>
          <a:prstGeom prst="rect">
            <a:avLst/>
          </a:prstGeom>
          <a:noFill/>
        </p:spPr>
        <p:txBody>
          <a:bodyPr wrap="square" rtlCol="0">
            <a:spAutoFit/>
          </a:bodyPr>
          <a:lstStyle/>
          <a:p>
            <a:r>
              <a:rPr lang="en-US" sz="900" b="1" i="1" dirty="0">
                <a:solidFill>
                  <a:schemeClr val="accent1">
                    <a:lumMod val="50000"/>
                  </a:schemeClr>
                </a:solidFill>
                <a:latin typeface="Calibri" pitchFamily="34" charset="0"/>
                <a:cs typeface="Calibri" pitchFamily="34" charset="0"/>
              </a:rPr>
              <a:t>Td2</a:t>
            </a:r>
          </a:p>
        </p:txBody>
      </p:sp>
      <p:sp>
        <p:nvSpPr>
          <p:cNvPr id="85" name="TextBox 84"/>
          <p:cNvSpPr txBox="1"/>
          <p:nvPr/>
        </p:nvSpPr>
        <p:spPr>
          <a:xfrm>
            <a:off x="5697856" y="3644592"/>
            <a:ext cx="685801" cy="230832"/>
          </a:xfrm>
          <a:prstGeom prst="rect">
            <a:avLst/>
          </a:prstGeom>
          <a:noFill/>
        </p:spPr>
        <p:txBody>
          <a:bodyPr wrap="square" rtlCol="0">
            <a:spAutoFit/>
          </a:bodyPr>
          <a:lstStyle/>
          <a:p>
            <a:r>
              <a:rPr lang="en-US" sz="900" b="1" i="1" dirty="0">
                <a:solidFill>
                  <a:schemeClr val="accent1">
                    <a:lumMod val="50000"/>
                  </a:schemeClr>
                </a:solidFill>
                <a:latin typeface="Calibri" pitchFamily="34" charset="0"/>
                <a:cs typeface="Calibri" pitchFamily="34" charset="0"/>
              </a:rPr>
              <a:t>Td5</a:t>
            </a:r>
          </a:p>
        </p:txBody>
      </p:sp>
      <p:sp>
        <p:nvSpPr>
          <p:cNvPr id="87" name="TextBox 86"/>
          <p:cNvSpPr txBox="1"/>
          <p:nvPr/>
        </p:nvSpPr>
        <p:spPr>
          <a:xfrm>
            <a:off x="6812282" y="2720340"/>
            <a:ext cx="685801" cy="230832"/>
          </a:xfrm>
          <a:prstGeom prst="rect">
            <a:avLst/>
          </a:prstGeom>
          <a:noFill/>
        </p:spPr>
        <p:txBody>
          <a:bodyPr wrap="square" rtlCol="0">
            <a:spAutoFit/>
          </a:bodyPr>
          <a:lstStyle/>
          <a:p>
            <a:r>
              <a:rPr lang="en-US" sz="900" b="1" i="1" dirty="0">
                <a:solidFill>
                  <a:schemeClr val="accent1">
                    <a:lumMod val="50000"/>
                  </a:schemeClr>
                </a:solidFill>
                <a:latin typeface="Calibri" pitchFamily="34" charset="0"/>
                <a:cs typeface="Calibri" pitchFamily="34" charset="0"/>
              </a:rPr>
              <a:t>Td3</a:t>
            </a:r>
          </a:p>
        </p:txBody>
      </p:sp>
      <p:sp>
        <p:nvSpPr>
          <p:cNvPr id="88" name="TextBox 87"/>
          <p:cNvSpPr txBox="1"/>
          <p:nvPr/>
        </p:nvSpPr>
        <p:spPr>
          <a:xfrm>
            <a:off x="6812283" y="3644592"/>
            <a:ext cx="531494" cy="230832"/>
          </a:xfrm>
          <a:prstGeom prst="rect">
            <a:avLst/>
          </a:prstGeom>
          <a:noFill/>
        </p:spPr>
        <p:txBody>
          <a:bodyPr wrap="square" rtlCol="0">
            <a:spAutoFit/>
          </a:bodyPr>
          <a:lstStyle/>
          <a:p>
            <a:r>
              <a:rPr lang="en-US" sz="900" b="1" i="1" dirty="0">
                <a:solidFill>
                  <a:schemeClr val="accent1">
                    <a:lumMod val="50000"/>
                  </a:schemeClr>
                </a:solidFill>
                <a:latin typeface="Calibri" pitchFamily="34" charset="0"/>
                <a:cs typeface="Calibri" pitchFamily="34" charset="0"/>
              </a:rPr>
              <a:t>Td4</a:t>
            </a:r>
          </a:p>
        </p:txBody>
      </p:sp>
      <p:sp>
        <p:nvSpPr>
          <p:cNvPr id="92" name="TextBox 91"/>
          <p:cNvSpPr txBox="1"/>
          <p:nvPr/>
        </p:nvSpPr>
        <p:spPr>
          <a:xfrm>
            <a:off x="3451862" y="4238625"/>
            <a:ext cx="438150" cy="230832"/>
          </a:xfrm>
          <a:prstGeom prst="rect">
            <a:avLst/>
          </a:prstGeom>
          <a:noFill/>
        </p:spPr>
        <p:txBody>
          <a:bodyPr wrap="square" rtlCol="0">
            <a:spAutoFit/>
          </a:bodyPr>
          <a:lstStyle/>
          <a:p>
            <a:r>
              <a:rPr lang="en-US" sz="900" dirty="0">
                <a:solidFill>
                  <a:schemeClr val="tx1"/>
                </a:solidFill>
                <a:latin typeface="Calibri" pitchFamily="34" charset="0"/>
                <a:cs typeface="Calibri" pitchFamily="34" charset="0"/>
              </a:rPr>
              <a:t>out</a:t>
            </a:r>
          </a:p>
        </p:txBody>
      </p:sp>
      <p:cxnSp>
        <p:nvCxnSpPr>
          <p:cNvPr id="95" name="Straight Arrow Connector 94"/>
          <p:cNvCxnSpPr/>
          <p:nvPr/>
        </p:nvCxnSpPr>
        <p:spPr bwMode="auto">
          <a:xfrm flipH="1">
            <a:off x="5055870" y="2045970"/>
            <a:ext cx="1165860" cy="0"/>
          </a:xfrm>
          <a:prstGeom prst="straightConnector1">
            <a:avLst/>
          </a:prstGeom>
          <a:solidFill>
            <a:schemeClr val="accent1"/>
          </a:solidFill>
          <a:ln w="9525" cap="flat" cmpd="sng" algn="ctr">
            <a:solidFill>
              <a:schemeClr val="tx1"/>
            </a:solidFill>
            <a:prstDash val="solid"/>
            <a:round/>
            <a:headEnd type="triangle" w="med" len="med"/>
            <a:tailEnd type="triangle" w="med" len="med"/>
          </a:ln>
          <a:effectLst/>
        </p:spPr>
      </p:cxnSp>
      <p:sp>
        <p:nvSpPr>
          <p:cNvPr id="96" name="TextBox 95"/>
          <p:cNvSpPr txBox="1"/>
          <p:nvPr/>
        </p:nvSpPr>
        <p:spPr>
          <a:xfrm>
            <a:off x="5147310" y="1681788"/>
            <a:ext cx="1074420" cy="369332"/>
          </a:xfrm>
          <a:prstGeom prst="rect">
            <a:avLst/>
          </a:prstGeom>
          <a:noFill/>
        </p:spPr>
        <p:txBody>
          <a:bodyPr wrap="square" rtlCol="0">
            <a:spAutoFit/>
          </a:bodyPr>
          <a:lstStyle/>
          <a:p>
            <a:pPr algn="r"/>
            <a:r>
              <a:rPr lang="en-US" sz="900" b="1" i="1" dirty="0">
                <a:solidFill>
                  <a:srgbClr val="FF0000"/>
                </a:solidFill>
                <a:latin typeface="Calibri" pitchFamily="34" charset="0"/>
                <a:cs typeface="Calibri" pitchFamily="34" charset="0"/>
              </a:rPr>
              <a:t>Close timing before </a:t>
            </a:r>
            <a:r>
              <a:rPr lang="en-US" sz="900" b="1" i="1" dirty="0" err="1">
                <a:solidFill>
                  <a:srgbClr val="FF0000"/>
                </a:solidFill>
                <a:latin typeface="Calibri" pitchFamily="34" charset="0"/>
                <a:cs typeface="Calibri" pitchFamily="34" charset="0"/>
              </a:rPr>
              <a:t>tapeout</a:t>
            </a:r>
            <a:endParaRPr lang="en-US" sz="900" b="1" i="1" dirty="0">
              <a:solidFill>
                <a:srgbClr val="FF0000"/>
              </a:solidFill>
              <a:latin typeface="Calibri" pitchFamily="34" charset="0"/>
              <a:cs typeface="Calibri" pitchFamily="34" charset="0"/>
            </a:endParaRPr>
          </a:p>
        </p:txBody>
      </p:sp>
      <p:cxnSp>
        <p:nvCxnSpPr>
          <p:cNvPr id="97" name="Straight Arrow Connector 96"/>
          <p:cNvCxnSpPr/>
          <p:nvPr/>
        </p:nvCxnSpPr>
        <p:spPr bwMode="auto">
          <a:xfrm flipH="1">
            <a:off x="6183632" y="2045970"/>
            <a:ext cx="967738" cy="0"/>
          </a:xfrm>
          <a:prstGeom prst="straightConnector1">
            <a:avLst/>
          </a:prstGeom>
          <a:solidFill>
            <a:schemeClr val="accent1"/>
          </a:solidFill>
          <a:ln w="9525" cap="flat" cmpd="sng" algn="ctr">
            <a:solidFill>
              <a:schemeClr val="tx1"/>
            </a:solidFill>
            <a:prstDash val="solid"/>
            <a:round/>
            <a:headEnd type="triangle" w="med" len="med"/>
            <a:tailEnd type="triangle" w="med" len="med"/>
          </a:ln>
          <a:effectLst/>
        </p:spPr>
      </p:cxnSp>
      <p:sp>
        <p:nvSpPr>
          <p:cNvPr id="98" name="TextBox 97"/>
          <p:cNvSpPr txBox="1"/>
          <p:nvPr/>
        </p:nvSpPr>
        <p:spPr>
          <a:xfrm>
            <a:off x="6221730" y="1681788"/>
            <a:ext cx="1165862" cy="369332"/>
          </a:xfrm>
          <a:prstGeom prst="rect">
            <a:avLst/>
          </a:prstGeom>
          <a:noFill/>
        </p:spPr>
        <p:txBody>
          <a:bodyPr wrap="square" rtlCol="0">
            <a:spAutoFit/>
          </a:bodyPr>
          <a:lstStyle/>
          <a:p>
            <a:r>
              <a:rPr lang="en-US" sz="900" b="1" i="1" dirty="0">
                <a:solidFill>
                  <a:srgbClr val="0070C0"/>
                </a:solidFill>
                <a:latin typeface="Calibri" pitchFamily="34" charset="0"/>
                <a:cs typeface="Calibri" pitchFamily="34" charset="0"/>
              </a:rPr>
              <a:t>Close timing during FPGA design</a:t>
            </a:r>
          </a:p>
        </p:txBody>
      </p:sp>
      <p:cxnSp>
        <p:nvCxnSpPr>
          <p:cNvPr id="101" name="Straight Connector 100"/>
          <p:cNvCxnSpPr/>
          <p:nvPr/>
        </p:nvCxnSpPr>
        <p:spPr bwMode="auto">
          <a:xfrm>
            <a:off x="5055870" y="1903095"/>
            <a:ext cx="0" cy="461011"/>
          </a:xfrm>
          <a:prstGeom prst="line">
            <a:avLst/>
          </a:prstGeom>
          <a:solidFill>
            <a:schemeClr val="accent1"/>
          </a:solidFill>
          <a:ln w="9525" cap="flat" cmpd="sng" algn="ctr">
            <a:solidFill>
              <a:schemeClr val="tx1"/>
            </a:solidFill>
            <a:prstDash val="dash"/>
            <a:round/>
            <a:headEnd type="none" w="med" len="med"/>
            <a:tailEnd type="none" w="med" len="med"/>
          </a:ln>
          <a:effectLst/>
        </p:spPr>
      </p:cxnSp>
      <p:cxnSp>
        <p:nvCxnSpPr>
          <p:cNvPr id="102" name="Straight Connector 101"/>
          <p:cNvCxnSpPr/>
          <p:nvPr/>
        </p:nvCxnSpPr>
        <p:spPr bwMode="auto">
          <a:xfrm>
            <a:off x="7151370" y="1903095"/>
            <a:ext cx="0" cy="461011"/>
          </a:xfrm>
          <a:prstGeom prst="line">
            <a:avLst/>
          </a:prstGeom>
          <a:solidFill>
            <a:schemeClr val="accent1"/>
          </a:solidFill>
          <a:ln w="9525" cap="flat" cmpd="sng" algn="ctr">
            <a:solidFill>
              <a:schemeClr val="tx1"/>
            </a:solidFill>
            <a:prstDash val="dash"/>
            <a:round/>
            <a:headEnd type="none" w="med" len="med"/>
            <a:tailEnd type="none" w="med" len="med"/>
          </a:ln>
          <a:effectLst/>
        </p:spPr>
      </p:cxnSp>
      <p:sp>
        <p:nvSpPr>
          <p:cNvPr id="13" name="Slide Number Placeholder 12">
            <a:extLst>
              <a:ext uri="{FF2B5EF4-FFF2-40B4-BE49-F238E27FC236}">
                <a16:creationId xmlns:a16="http://schemas.microsoft.com/office/drawing/2014/main" id="{B4220ADC-CF2E-46BA-BB8D-B3BC2E5C8194}"/>
              </a:ext>
            </a:extLst>
          </p:cNvPr>
          <p:cNvSpPr>
            <a:spLocks noGrp="1"/>
          </p:cNvSpPr>
          <p:nvPr>
            <p:ph type="sldNum" sz="quarter" idx="10"/>
          </p:nvPr>
        </p:nvSpPr>
        <p:spPr/>
        <p:txBody>
          <a:bodyPr/>
          <a:lstStyle/>
          <a:p>
            <a:fld id="{3FB7B0BF-4C2A-430B-B427-4B210A416506}" type="slidenum">
              <a:rPr lang="en-US" smtClean="0"/>
              <a:pPr/>
              <a:t>9</a:t>
            </a:fld>
            <a:endParaRPr lang="en-US" dirty="0"/>
          </a:p>
        </p:txBody>
      </p:sp>
      <p:sp>
        <p:nvSpPr>
          <p:cNvPr id="94" name="Rectangle 93"/>
          <p:cNvSpPr/>
          <p:nvPr/>
        </p:nvSpPr>
        <p:spPr>
          <a:xfrm>
            <a:off x="7686460" y="4640752"/>
            <a:ext cx="1409414" cy="5027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Achronix">
  <a:themeElements>
    <a:clrScheme name="Achronix Standard">
      <a:dk1>
        <a:sysClr val="windowText" lastClr="000000"/>
      </a:dk1>
      <a:lt1>
        <a:sysClr val="window" lastClr="FFFFFF"/>
      </a:lt1>
      <a:dk2>
        <a:srgbClr val="44546A"/>
      </a:dk2>
      <a:lt2>
        <a:srgbClr val="E7E6E6"/>
      </a:lt2>
      <a:accent1>
        <a:srgbClr val="27B34B"/>
      </a:accent1>
      <a:accent2>
        <a:srgbClr val="EF9D23"/>
      </a:accent2>
      <a:accent3>
        <a:srgbClr val="E3243A"/>
      </a:accent3>
      <a:accent4>
        <a:srgbClr val="7A7255"/>
      </a:accent4>
      <a:accent5>
        <a:srgbClr val="2B73A3"/>
      </a:accent5>
      <a:accent6>
        <a:srgbClr val="74C48A"/>
      </a:accent6>
      <a:hlink>
        <a:srgbClr val="595959"/>
      </a:hlink>
      <a:folHlink>
        <a:srgbClr val="0000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sz="1400"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Achronix" id="{64A48636-DAE3-44FC-8727-9F0C73B40FEB}" vid="{CBE9259D-5A9B-4CDD-9F3C-BA0A93FF386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Achronix</Template>
  <TotalTime>7729</TotalTime>
  <Words>1426</Words>
  <Application>Microsoft Office PowerPoint</Application>
  <PresentationFormat>On-screen Show (16:9)</PresentationFormat>
  <Paragraphs>264</Paragraphs>
  <Slides>13</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Courier New</vt:lpstr>
      <vt:lpstr>Tahoma</vt:lpstr>
      <vt:lpstr>Wingdings</vt:lpstr>
      <vt:lpstr>Achronix</vt:lpstr>
      <vt:lpstr>        </vt:lpstr>
      <vt:lpstr>Speedcore™ eFPGA</vt:lpstr>
      <vt:lpstr>ACE: Achronix CAD Environment</vt:lpstr>
      <vt:lpstr>Timing Closure: Problem Statement</vt:lpstr>
      <vt:lpstr>Boundary Tile</vt:lpstr>
      <vt:lpstr>Simple Timing</vt:lpstr>
      <vt:lpstr>Advanced Timing</vt:lpstr>
      <vt:lpstr>Advanced Timing</vt:lpstr>
      <vt:lpstr>Advanced Mode #1 – Clock from ASIC</vt:lpstr>
      <vt:lpstr>Advanced Mode #1 – Clock from ASIC</vt:lpstr>
      <vt:lpstr>Advanced Mode Example #2 – Clock from FPGA</vt:lpstr>
      <vt:lpstr>Summary</vt:lpstr>
      <vt:lpstr>        </vt:lpstr>
    </vt:vector>
  </TitlesOfParts>
  <Company>Achronix Semiconductor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Steve Mensor</dc:creator>
  <cp:lastModifiedBy>Chris Pelosi</cp:lastModifiedBy>
  <cp:revision>89</cp:revision>
  <dcterms:created xsi:type="dcterms:W3CDTF">2018-02-12T16:44:58Z</dcterms:created>
  <dcterms:modified xsi:type="dcterms:W3CDTF">2019-05-21T17:07:22Z</dcterms:modified>
</cp:coreProperties>
</file>